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78" r:id="rId2"/>
    <p:sldId id="283" r:id="rId3"/>
    <p:sldId id="256" r:id="rId4"/>
    <p:sldId id="258" r:id="rId5"/>
    <p:sldId id="259" r:id="rId6"/>
    <p:sldId id="260" r:id="rId7"/>
    <p:sldId id="262" r:id="rId8"/>
    <p:sldId id="263" r:id="rId9"/>
    <p:sldId id="264" r:id="rId10"/>
    <p:sldId id="265" r:id="rId11"/>
    <p:sldId id="266" r:id="rId12"/>
    <p:sldId id="273" r:id="rId13"/>
    <p:sldId id="274" r:id="rId14"/>
    <p:sldId id="275" r:id="rId15"/>
    <p:sldId id="276" r:id="rId16"/>
    <p:sldId id="279" r:id="rId17"/>
    <p:sldId id="280" r:id="rId18"/>
    <p:sldId id="281" r:id="rId19"/>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C56CF4-8E47-465E-81F6-35DE2E2582AB}" type="datetimeFigureOut">
              <a:rPr lang="es-CO" smtClean="0"/>
              <a:t>21/10/2012</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9CB6C4-462D-4E92-BB11-6F6480971D33}" type="slidenum">
              <a:rPr lang="es-CO" smtClean="0"/>
              <a:t>‹Nº›</a:t>
            </a:fld>
            <a:endParaRPr lang="es-CO"/>
          </a:p>
        </p:txBody>
      </p:sp>
    </p:spTree>
    <p:extLst>
      <p:ext uri="{BB962C8B-B14F-4D97-AF65-F5344CB8AC3E}">
        <p14:creationId xmlns:p14="http://schemas.microsoft.com/office/powerpoint/2010/main" val="31194482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stephenjaygould.org/library/gould_fact-and-theory.html"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8D28AB9E-F9BD-4429-9AF4-9166285413AE}" type="slidenum">
              <a:rPr lang="en-US" sz="1200"/>
              <a:pPr/>
              <a:t>4</a:t>
            </a:fld>
            <a:endParaRPr lang="en-US" sz="1200"/>
          </a:p>
        </p:txBody>
      </p:sp>
      <p:sp>
        <p:nvSpPr>
          <p:cNvPr id="38915" name="Rectangle 2"/>
          <p:cNvSpPr>
            <a:spLocks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Evolution is one of the most important concepts in the Science of Biology. In fact Biology simply does not make sense without Evolution. Evolution is the idea that all living things arose from a single common ancestor in the distant past and that life continues to diversify today as new species appear. Evolution explains why we can classify organisms into different groups (because some organisms are more closely related than others). Evolution explains why the cells of all organisms use the same kind of biochemical machinery (because all life shares a common ancestor). This talk deals with the discovery of evolution, how evolution works, and the evidence for evolution.</a:t>
            </a:r>
          </a:p>
          <a:p>
            <a:r>
              <a:rPr lang="en-GB" smtClean="0">
                <a:latin typeface="Arial" charset="0"/>
              </a:rPr>
              <a:t> </a:t>
            </a:r>
          </a:p>
          <a:p>
            <a:r>
              <a:rPr lang="en-GB" smtClean="0">
                <a:latin typeface="Arial" charset="0"/>
              </a:rPr>
              <a:t>Background note: A companion talk dealing with the History of Life from its earliest origins to the present day can be downloaded from the Your Planet Earth website:  http://www.earth4567.com/talks/life.html. Although these two modules on Evolution and the History of Life can be delivered as stand-alone resources, they are best studied together.</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While all this was going on, and unbeknown to the scientific elite in Britain, an Austrian monk called Gregor Mendel (1822-1884) was carrying out important experiments that would eventually prove that Darwin’s Natural Selection was in fact correct. For seven years, Mendel cross-bred different strains of pea plants to investigate how characteristics like the colour of the flowers got passed down the generations. In a quite amazing feat, he cultivated almost thirty thousand pea plants and in doing so figured out the basic principles of, what would later become known as, Genetics. He showed that offspring received characteristics from both parents, but only the dominant characteristic was expressed. This was contrary to the prevailing view at the time that the characteristics of both parents were somehow “blended” together. Unfortunately, Mendel’s work was overlooked by scientists in the West, only coming to light long after his death.</a:t>
            </a:r>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6B1E71C1-1026-4829-AD80-FECAAE74ACC7}" type="slidenum">
              <a:rPr lang="en-US" sz="1200"/>
              <a:pPr/>
              <a:t>13</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When Mendel’s work on Genetics was finally “re-discovered” in 1900, it started to make sense of evolution in a new way and stimulated renewed interest in Darwin’s work of fifty years earlier. Building on Mendel’s work, studies showed how genetic traits in a population of animals or plants could be selected by environmental pressures and how a population could become progressively adapted to its environment. This Modern Synthesis, as Julian Huxley called it, brought Darwin’s concept of Natural Selection right back to the centre of evolutionary theory, as we will see in the next part of the talk.</a:t>
            </a:r>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382FDF05-93A2-4E54-AB42-09DCB09EB1DC}" type="slidenum">
              <a:rPr lang="en-US" sz="1200"/>
              <a:pPr/>
              <a:t>14</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However, despite becoming universally accepted by the scientific community in the early 20</a:t>
            </a:r>
            <a:r>
              <a:rPr lang="en-GB" baseline="30000" smtClean="0">
                <a:latin typeface="Arial" charset="0"/>
              </a:rPr>
              <a:t>th</a:t>
            </a:r>
            <a:r>
              <a:rPr lang="en-GB" smtClean="0">
                <a:latin typeface="Arial" charset="0"/>
              </a:rPr>
              <a:t> century, Evolution by Natural Selection continued to meet strong opposition by certain religious groups. This was especially true of Christian fundamentalists, who saw the concept as an erosion of God’s sovereignty. In 1925, the State of Tennessee, USA outlawed the teaching of Evolution completely. When one teacher, John Scopes, continued to teach evolution he was tried and found guilty in what is now infamously known as the “Scopes Monkey Trial”!</a:t>
            </a:r>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D999020E-C7DC-4C43-B882-6C5E83F0B836}" type="slidenum">
              <a:rPr lang="en-US" sz="1200"/>
              <a:pPr/>
              <a:t>15</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86A3D802-B0FD-48D3-9B63-9B4496EFE9E8}" type="slidenum">
              <a:rPr lang="en-US" sz="1200"/>
              <a:pPr/>
              <a:t>5</a:t>
            </a:fld>
            <a:endParaRPr lang="en-US" sz="1200"/>
          </a:p>
        </p:txBody>
      </p:sp>
      <p:sp>
        <p:nvSpPr>
          <p:cNvPr id="39939" name="Rectangle 2"/>
          <p:cNvSpPr>
            <a:spLocks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All living things share a single common ancestor in the distant past and all living things are related to one another. In much the same way that we might draw a family tree of our own ancestors, scientists can draw a Tree of Life to show how all living things are related. Evolution is the process by which one species gives rise to another and the Tree of Life grows.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There is often considerable confusion as to whether the concept of evolution is a theory or a fact. Actually it is both! Evolutionary theory deals with how evolution happens. This is an area of active research and new insights are constantly emerging to explain how one species gives rise to another. However, Evolution is also a fact because there is a great deal of indisputable evidence, as we will see in this talk, in support of its occurrence. What is uncertain is exactly HOW it happens, NOT whether it has happened at all.</a:t>
            </a:r>
          </a:p>
          <a:p>
            <a:r>
              <a:rPr lang="en-GB" smtClean="0">
                <a:latin typeface="Arial" charset="0"/>
              </a:rPr>
              <a:t> </a:t>
            </a:r>
          </a:p>
          <a:p>
            <a:r>
              <a:rPr lang="en-GB" smtClean="0">
                <a:latin typeface="Arial" charset="0"/>
              </a:rPr>
              <a:t>Further background reading: Stephen Jay Gould, "Evolution as Fact and Theory," Discover 2 (May 1981): 34-37; available here: </a:t>
            </a:r>
            <a:r>
              <a:rPr lang="en-GB" u="sng" smtClean="0">
                <a:latin typeface="Arial" charset="0"/>
                <a:hlinkClick r:id="rId3"/>
              </a:rPr>
              <a:t>http://www.stephenjaygould.org/library/gould_fact-and-theory.html</a:t>
            </a:r>
            <a:endParaRPr lang="en-GB" smtClean="0">
              <a:latin typeface="Arial" charset="0"/>
            </a:endParaRPr>
          </a:p>
          <a:p>
            <a:endParaRPr lang="en-US" smtClean="0">
              <a:latin typeface="Arial" charset="0"/>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7156A630-B355-4CB4-A541-42BBBBFE296D}" type="slidenum">
              <a:rPr lang="en-US" sz="1200"/>
              <a:pPr/>
              <a:t>6</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charset="0"/>
              </a:rPr>
              <a:t>Presenter notes: So let’s start by thinking about the discovery of Evolution. Beginning in Classical times and persisting until long after the Renaissance, scientists thought species were fixed and unchangeable (or ‘immutable’ to use the language of the era). Their reasoning ran something like this: if God’s creation was perfect from the start, why would He bother to tinker with it at a later date?</a:t>
            </a:r>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24264F2A-E23F-42A3-AAF8-BCA1B652B853}" type="slidenum">
              <a:rPr lang="en-US" sz="1200"/>
              <a:pPr/>
              <a:t>7</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However, around 1800, some scientists began to wonder if species could change their form or ‘transmute’. One of the early proponents of this idea was French scientist, Jean Baptiste de Lamarck (1744-1829). If species were able to change their form over time, then how did it happen? Lamarck thought that if an animal acquired a characteristic during its lifetime, it could pass it onto its offspring. One of his favorite examples was the giraffe. In his view, the giraffe got its long neck through straining to reach the leaves on high branches, and this characteristic got passed down the generations. Most scientists of his day thought that Lamarck was wrong. At that time, only a few radical thinkers like Charles Darwin’s grandfather, Erasmus, agreed that species could change over time.</a:t>
            </a:r>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3C1875D6-1C35-40A0-8899-8642F8CC9F05}" type="slidenum">
              <a:rPr lang="en-US" sz="1200"/>
              <a:pPr/>
              <a:t>8</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EB60105A-3D69-4026-BCBA-A9E64FCF73EA}" type="slidenum">
              <a:rPr lang="en-US" sz="1200"/>
              <a:pPr/>
              <a:t>9</a:t>
            </a:fld>
            <a:endParaRPr lang="en-US" sz="1200"/>
          </a:p>
        </p:txBody>
      </p:sp>
      <p:sp>
        <p:nvSpPr>
          <p:cNvPr id="45059" name="Rectangle 2"/>
          <p:cNvSpPr>
            <a:spLocks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About the same time that these radical thinkers were discussing the transmutation (or evolution) of species, geologists like William Smith were beginning to map the rocks and fossils of Britain. Smith and others were able to show that rocks were laid down in a certain order and that the different fossils in different layers lived at different intervals of geological time. Here was clear evidence that different species had existed in the past compared with today.  However, Smith did not go on to ask the question, ‘Why?’ or to consider that this might be evidence for evolution.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In the early nineteenth century, Charles Darwin (1809-1882) rekindled ideas about evolution. In a sense, Evolution was in Darwin’s blood because, as we’ve already noted, his grandfather was an early supporter of the concept. From 1831-1836, Darwin toured the world on HMS Beagle as a young naturalist. He was dazzled by the amazing diversity of life, including some amazing fossils such as rodents the size of hippopotamuses and started to wonder how it might have originated.</a:t>
            </a:r>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FD7697A1-AD28-48B9-ABCC-7F14766B04F3}" type="slidenum">
              <a:rPr lang="en-US" sz="1200"/>
              <a:pPr/>
              <a:t>10</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On his return from the Beagle the jigsaw pieces started to fit together in his mind. Around 1842 Darwin read an essay about human population growth by Malthus. Malthus had argued that human population would grow more quickly than food supply. Consequently competition for food would become intense and only the fittest and most able would survive. Darwin applied these ideas to all of life and came up with his now famous concept of Natural Selection. Darwin reasoned that if an organism possessed a character that improved its chances of survival, then it would be more likely to pass on that character to the next generation. Therefore organisms would become progressively adapted to their environment, leading to the evolution of new species. Darwin published this idea in his “Origin of Species by means of Natural Selection” in 1859. </a:t>
            </a:r>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B596ABEE-3C23-4ECD-B7D8-6D5ADA89A485}" type="slidenum">
              <a:rPr lang="en-US" sz="1200"/>
              <a:pPr/>
              <a:t>11</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However, Darwin’s concept of Evolution by Natural Selection was met with considerable controversy and debate. Although some Christians were willing to accept Evolution, if God was allowed to guide the process, most were opposed to the idea of Evolution being driven by random competition and natural laws. However, some leading scientists did embrace Evolution. One of these was Thomas Henry Huxley (1825-1895), who became known as “Darwin’s bulldog” for his ferocious support of Darwin. On 30 June 1860, Huxley debated Evolution with Bishop Wilberforce at a British Association meeting in Oxford. In the debate, Wilberforce infamously inquired of Huxley whether it was through his grandfather or grandmother that he claimed descent from a monkey! Huxley then rose to the defence of Evolution, finishing his speech with the now legendary ‘put-down’ that he was not ashamed to have a monkey for his ancestor, but he would be ashamed to be connected with a man who used great gifts to obscure the truth! This debate saw many people come to accept Evolution. However, there was little support or enthusiasm for Darwin’s mechanism of Natural Selection.</a:t>
            </a:r>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72352406-C975-4EFB-B66A-E3344D0671E1}" type="slidenum">
              <a:rPr lang="en-US" sz="1200"/>
              <a:pPr/>
              <a:t>12</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29AD3C6-2874-4701-A125-49A312F9E69A}" type="datetimeFigureOut">
              <a:rPr lang="es-CO" smtClean="0"/>
              <a:t>21/10/2012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BF4EFF4-74CB-43E4-BFED-252D3387A547}" type="slidenum">
              <a:rPr lang="es-CO" smtClean="0"/>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29AD3C6-2874-4701-A125-49A312F9E69A}" type="datetimeFigureOut">
              <a:rPr lang="es-CO" smtClean="0"/>
              <a:t>21/10/2012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BF4EFF4-74CB-43E4-BFED-252D3387A547}"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29AD3C6-2874-4701-A125-49A312F9E69A}" type="datetimeFigureOut">
              <a:rPr lang="es-CO" smtClean="0"/>
              <a:t>21/10/2012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BF4EFF4-74CB-43E4-BFED-252D3387A547}"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29AD3C6-2874-4701-A125-49A312F9E69A}" type="datetimeFigureOut">
              <a:rPr lang="es-CO" smtClean="0"/>
              <a:t>21/10/2012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BF4EFF4-74CB-43E4-BFED-252D3387A547}"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29AD3C6-2874-4701-A125-49A312F9E69A}" type="datetimeFigureOut">
              <a:rPr lang="es-CO" smtClean="0"/>
              <a:t>21/10/2012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BF4EFF4-74CB-43E4-BFED-252D3387A547}" type="slidenum">
              <a:rPr lang="es-CO" smtClean="0"/>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29AD3C6-2874-4701-A125-49A312F9E69A}" type="datetimeFigureOut">
              <a:rPr lang="es-CO" smtClean="0"/>
              <a:t>21/10/2012</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8BF4EFF4-74CB-43E4-BFED-252D3387A547}" type="slidenum">
              <a:rPr lang="es-CO" smtClean="0"/>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429AD3C6-2874-4701-A125-49A312F9E69A}" type="datetimeFigureOut">
              <a:rPr lang="es-CO" smtClean="0"/>
              <a:t>21/10/2012</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8BF4EFF4-74CB-43E4-BFED-252D3387A547}" type="slidenum">
              <a:rPr lang="es-CO" smtClean="0"/>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429AD3C6-2874-4701-A125-49A312F9E69A}" type="datetimeFigureOut">
              <a:rPr lang="es-CO" smtClean="0"/>
              <a:t>21/10/2012</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8BF4EFF4-74CB-43E4-BFED-252D3387A547}"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9AD3C6-2874-4701-A125-49A312F9E69A}" type="datetimeFigureOut">
              <a:rPr lang="es-CO" smtClean="0"/>
              <a:t>21/10/2012</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8BF4EFF4-74CB-43E4-BFED-252D3387A547}"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29AD3C6-2874-4701-A125-49A312F9E69A}" type="datetimeFigureOut">
              <a:rPr lang="es-CO" smtClean="0"/>
              <a:t>21/10/2012</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8BF4EFF4-74CB-43E4-BFED-252D3387A547}" type="slidenum">
              <a:rPr lang="es-CO" smtClean="0"/>
              <a:t>‹Nº›</a:t>
            </a:fld>
            <a:endParaRPr lang="es-CO"/>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429AD3C6-2874-4701-A125-49A312F9E69A}" type="datetimeFigureOut">
              <a:rPr lang="es-CO" smtClean="0"/>
              <a:t>21/10/2012</a:t>
            </a:fld>
            <a:endParaRPr lang="es-CO"/>
          </a:p>
        </p:txBody>
      </p:sp>
      <p:sp>
        <p:nvSpPr>
          <p:cNvPr id="9" name="Slide Number Placeholder 8"/>
          <p:cNvSpPr>
            <a:spLocks noGrp="1"/>
          </p:cNvSpPr>
          <p:nvPr>
            <p:ph type="sldNum" sz="quarter" idx="11"/>
          </p:nvPr>
        </p:nvSpPr>
        <p:spPr/>
        <p:txBody>
          <a:bodyPr/>
          <a:lstStyle/>
          <a:p>
            <a:fld id="{8BF4EFF4-74CB-43E4-BFED-252D3387A547}" type="slidenum">
              <a:rPr lang="es-CO" smtClean="0"/>
              <a:t>‹Nº›</a:t>
            </a:fld>
            <a:endParaRPr lang="es-CO"/>
          </a:p>
        </p:txBody>
      </p:sp>
      <p:sp>
        <p:nvSpPr>
          <p:cNvPr id="10" name="Footer Placeholder 9"/>
          <p:cNvSpPr>
            <a:spLocks noGrp="1"/>
          </p:cNvSpPr>
          <p:nvPr>
            <p:ph type="ftr" sz="quarter" idx="12"/>
          </p:nvPr>
        </p:nvSpPr>
        <p:spPr/>
        <p:txBody>
          <a:bodyPr/>
          <a:lstStyle/>
          <a:p>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8BF4EFF4-74CB-43E4-BFED-252D3387A547}" type="slidenum">
              <a:rPr lang="es-CO" smtClean="0"/>
              <a:t>‹Nº›</a:t>
            </a:fld>
            <a:endParaRPr lang="es-CO"/>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CO"/>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429AD3C6-2874-4701-A125-49A312F9E69A}" type="datetimeFigureOut">
              <a:rPr lang="es-CO" smtClean="0"/>
              <a:t>21/10/2012</a:t>
            </a:fld>
            <a:endParaRPr lang="es-CO"/>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476672"/>
            <a:ext cx="7543800" cy="1368151"/>
          </a:xfrm>
        </p:spPr>
        <p:txBody>
          <a:bodyPr/>
          <a:lstStyle/>
          <a:p>
            <a:r>
              <a:rPr lang="en-US" dirty="0" smtClean="0"/>
              <a:t>Starter</a:t>
            </a:r>
            <a:endParaRPr lang="es-CO" dirty="0"/>
          </a:p>
        </p:txBody>
      </p:sp>
      <p:sp>
        <p:nvSpPr>
          <p:cNvPr id="3" name="2 Subtítulo"/>
          <p:cNvSpPr>
            <a:spLocks noGrp="1"/>
          </p:cNvSpPr>
          <p:nvPr>
            <p:ph type="subTitle" idx="1"/>
          </p:nvPr>
        </p:nvSpPr>
        <p:spPr>
          <a:xfrm>
            <a:off x="685800" y="1988840"/>
            <a:ext cx="6461760" cy="3649960"/>
          </a:xfrm>
        </p:spPr>
        <p:txBody>
          <a:bodyPr>
            <a:normAutofit/>
          </a:bodyPr>
          <a:lstStyle/>
          <a:p>
            <a:r>
              <a:rPr lang="en-US" sz="3200" dirty="0" err="1" smtClean="0"/>
              <a:t>Organise</a:t>
            </a:r>
            <a:r>
              <a:rPr lang="en-US" sz="3200" dirty="0" smtClean="0"/>
              <a:t> the organism at your table with the other tables in the order that they evolved.</a:t>
            </a:r>
          </a:p>
          <a:p>
            <a:r>
              <a:rPr lang="en-US" sz="3200" dirty="0" smtClean="0"/>
              <a:t>  </a:t>
            </a:r>
          </a:p>
          <a:p>
            <a:r>
              <a:rPr lang="en-US" sz="3200" dirty="0" smtClean="0"/>
              <a:t>When you are finished stand that order at the front of the classroom</a:t>
            </a:r>
            <a:endParaRPr lang="es-CO" sz="3200" dirty="0"/>
          </a:p>
        </p:txBody>
      </p:sp>
    </p:spTree>
    <p:extLst>
      <p:ext uri="{BB962C8B-B14F-4D97-AF65-F5344CB8AC3E}">
        <p14:creationId xmlns:p14="http://schemas.microsoft.com/office/powerpoint/2010/main" val="17112234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0" y="838200"/>
            <a:ext cx="9144000" cy="1143000"/>
          </a:xfrm>
        </p:spPr>
        <p:txBody>
          <a:bodyPr/>
          <a:lstStyle/>
          <a:p>
            <a:r>
              <a:rPr lang="en-US" smtClean="0"/>
              <a:t>Discovery (4): Darwin’s Voyage</a:t>
            </a:r>
          </a:p>
        </p:txBody>
      </p:sp>
      <p:sp>
        <p:nvSpPr>
          <p:cNvPr id="10243" name="Rectangle 3"/>
          <p:cNvSpPr>
            <a:spLocks noChangeArrowheads="1"/>
          </p:cNvSpPr>
          <p:nvPr/>
        </p:nvSpPr>
        <p:spPr bwMode="auto">
          <a:xfrm>
            <a:off x="2057400" y="6400800"/>
            <a:ext cx="457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en.wikipedia.org/wiki/Image:Charles_Darwin_by_G._Richmond.jpg</a:t>
            </a:r>
          </a:p>
          <a:p>
            <a:r>
              <a:rPr lang="en-US" sz="900"/>
              <a:t>en.wikipedia.org/wiki/Image:HMS_Beagle_by_Conrad_Martens.jpg</a:t>
            </a:r>
          </a:p>
        </p:txBody>
      </p:sp>
      <p:pic>
        <p:nvPicPr>
          <p:cNvPr id="10244" name="Picture 5" descr="800px-HMS_Beagle_by_Conrad_Martens.jpg"/>
          <p:cNvPicPr>
            <a:picLocks noChangeAspect="1"/>
          </p:cNvPicPr>
          <p:nvPr/>
        </p:nvPicPr>
        <p:blipFill>
          <a:blip r:embed="rId3">
            <a:extLst>
              <a:ext uri="{28A0092B-C50C-407E-A947-70E740481C1C}">
                <a14:useLocalDpi xmlns:a14="http://schemas.microsoft.com/office/drawing/2010/main" val="0"/>
              </a:ext>
            </a:extLst>
          </a:blip>
          <a:srcRect r="13252"/>
          <a:stretch>
            <a:fillRect/>
          </a:stretch>
        </p:blipFill>
        <p:spPr bwMode="auto">
          <a:xfrm>
            <a:off x="152400" y="2057400"/>
            <a:ext cx="5486400" cy="420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4" descr="397px-Charles_Darwin_by_G._Richmond.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38600" y="2057400"/>
            <a:ext cx="1616075"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6"/>
          <p:cNvSpPr>
            <a:spLocks noChangeArrowheads="1"/>
          </p:cNvSpPr>
          <p:nvPr/>
        </p:nvSpPr>
        <p:spPr bwMode="auto">
          <a:xfrm>
            <a:off x="4038600" y="2057400"/>
            <a:ext cx="1600200" cy="2438400"/>
          </a:xfrm>
          <a:prstGeom prst="rect">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10247" name="Rectangle 7"/>
          <p:cNvSpPr>
            <a:spLocks noChangeArrowheads="1"/>
          </p:cNvSpPr>
          <p:nvPr/>
        </p:nvSpPr>
        <p:spPr bwMode="auto">
          <a:xfrm>
            <a:off x="152400" y="5715000"/>
            <a:ext cx="3124200" cy="533400"/>
          </a:xfrm>
          <a:prstGeom prst="rect">
            <a:avLst/>
          </a:prstGeom>
          <a:solidFill>
            <a:schemeClr val="accent1"/>
          </a:solidFill>
          <a:ln w="9525">
            <a:solidFill>
              <a:schemeClr val="tx1"/>
            </a:solidFill>
            <a:round/>
            <a:headEnd/>
            <a:tailEnd/>
          </a:ln>
        </p:spPr>
        <p:txBody>
          <a:bodyPr/>
          <a:lstStyle/>
          <a:p>
            <a:r>
              <a:rPr lang="en-US"/>
              <a:t>Voyage of the Beagle</a:t>
            </a:r>
          </a:p>
        </p:txBody>
      </p:sp>
      <p:sp>
        <p:nvSpPr>
          <p:cNvPr id="10248" name="TextBox 8"/>
          <p:cNvSpPr txBox="1">
            <a:spLocks noChangeArrowheads="1"/>
          </p:cNvSpPr>
          <p:nvPr/>
        </p:nvSpPr>
        <p:spPr bwMode="auto">
          <a:xfrm>
            <a:off x="5638800" y="2057400"/>
            <a:ext cx="2893640"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dirty="0"/>
              <a:t> From 1831-1836, </a:t>
            </a:r>
            <a:r>
              <a:rPr lang="en-US" dirty="0" smtClean="0"/>
              <a:t>a young </a:t>
            </a:r>
            <a:r>
              <a:rPr lang="en-US" dirty="0"/>
              <a:t>naturalist </a:t>
            </a:r>
            <a:r>
              <a:rPr lang="en-US" dirty="0" smtClean="0"/>
              <a:t>called Charles </a:t>
            </a:r>
            <a:r>
              <a:rPr lang="en-US" dirty="0"/>
              <a:t>Darwin </a:t>
            </a:r>
            <a:r>
              <a:rPr lang="en-US" dirty="0" smtClean="0"/>
              <a:t>toured the </a:t>
            </a:r>
            <a:r>
              <a:rPr lang="en-US" dirty="0"/>
              <a:t>world in </a:t>
            </a:r>
            <a:r>
              <a:rPr lang="en-US" dirty="0" smtClean="0"/>
              <a:t>HMS Beagle</a:t>
            </a:r>
            <a:r>
              <a:rPr lang="en-US" dirty="0"/>
              <a:t>. </a:t>
            </a:r>
          </a:p>
          <a:p>
            <a:endParaRPr lang="en-US" dirty="0"/>
          </a:p>
          <a:p>
            <a:pPr>
              <a:buFont typeface="Arial" charset="0"/>
              <a:buChar char="•"/>
            </a:pPr>
            <a:r>
              <a:rPr lang="en-US" dirty="0"/>
              <a:t> He was dazzled by </a:t>
            </a:r>
            <a:r>
              <a:rPr lang="en-US" dirty="0" smtClean="0"/>
              <a:t>the amazing </a:t>
            </a:r>
            <a:r>
              <a:rPr lang="en-US" dirty="0"/>
              <a:t>diversity of </a:t>
            </a:r>
            <a:r>
              <a:rPr lang="en-US" dirty="0" smtClean="0"/>
              <a:t>life </a:t>
            </a:r>
            <a:r>
              <a:rPr lang="en-US" dirty="0"/>
              <a:t>and started to </a:t>
            </a:r>
            <a:r>
              <a:rPr lang="en-US" dirty="0" smtClean="0"/>
              <a:t>wonder </a:t>
            </a:r>
            <a:r>
              <a:rPr lang="en-US" dirty="0"/>
              <a:t>how it </a:t>
            </a:r>
            <a:r>
              <a:rPr lang="en-US" dirty="0" smtClean="0"/>
              <a:t>might have </a:t>
            </a:r>
            <a:r>
              <a:rPr lang="en-US" dirty="0"/>
              <a:t>originated</a:t>
            </a:r>
          </a:p>
        </p:txBody>
      </p:sp>
    </p:spTree>
    <p:extLst>
      <p:ext uri="{BB962C8B-B14F-4D97-AF65-F5344CB8AC3E}">
        <p14:creationId xmlns:p14="http://schemas.microsoft.com/office/powerpoint/2010/main" val="22717088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838200"/>
            <a:ext cx="9144000" cy="1143000"/>
          </a:xfrm>
        </p:spPr>
        <p:txBody>
          <a:bodyPr/>
          <a:lstStyle/>
          <a:p>
            <a:r>
              <a:rPr lang="en-US" smtClean="0"/>
              <a:t>Discovery (5): Survival of the Fittest</a:t>
            </a:r>
          </a:p>
        </p:txBody>
      </p:sp>
      <p:sp>
        <p:nvSpPr>
          <p:cNvPr id="11267" name="Rectangle 3"/>
          <p:cNvSpPr>
            <a:spLocks noChangeArrowheads="1"/>
          </p:cNvSpPr>
          <p:nvPr/>
        </p:nvSpPr>
        <p:spPr bwMode="auto">
          <a:xfrm>
            <a:off x="1905000" y="6627813"/>
            <a:ext cx="45720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en.wikipedia.org/wiki/Image:Darwin%27s_finches.jpeg</a:t>
            </a:r>
          </a:p>
        </p:txBody>
      </p:sp>
      <p:sp>
        <p:nvSpPr>
          <p:cNvPr id="11268" name="TextBox 9"/>
          <p:cNvSpPr txBox="1">
            <a:spLocks noChangeArrowheads="1"/>
          </p:cNvSpPr>
          <p:nvPr/>
        </p:nvSpPr>
        <p:spPr bwMode="auto">
          <a:xfrm>
            <a:off x="0" y="1828800"/>
            <a:ext cx="6096000" cy="489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dirty="0"/>
              <a:t> In his </a:t>
            </a:r>
            <a:r>
              <a:rPr lang="en-US" dirty="0">
                <a:solidFill>
                  <a:srgbClr val="FF0000"/>
                </a:solidFill>
              </a:rPr>
              <a:t>Origin of Species</a:t>
            </a:r>
            <a:r>
              <a:rPr lang="en-US" dirty="0"/>
              <a:t>, </a:t>
            </a:r>
          </a:p>
          <a:p>
            <a:r>
              <a:rPr lang="en-US" dirty="0"/>
              <a:t>  published in 1859, Darwin</a:t>
            </a:r>
          </a:p>
          <a:p>
            <a:r>
              <a:rPr lang="en-US" dirty="0"/>
              <a:t>  proposed how one species</a:t>
            </a:r>
          </a:p>
          <a:p>
            <a:r>
              <a:rPr lang="en-US" dirty="0"/>
              <a:t>  might give rise to another.</a:t>
            </a:r>
          </a:p>
          <a:p>
            <a:endParaRPr lang="en-US" dirty="0"/>
          </a:p>
          <a:p>
            <a:pPr>
              <a:buFont typeface="Arial" charset="0"/>
              <a:buChar char="•"/>
            </a:pPr>
            <a:r>
              <a:rPr lang="en-US" dirty="0"/>
              <a:t> Where food was limited, </a:t>
            </a:r>
          </a:p>
          <a:p>
            <a:r>
              <a:rPr lang="en-US" dirty="0"/>
              <a:t>  competition meant that only</a:t>
            </a:r>
          </a:p>
          <a:p>
            <a:r>
              <a:rPr lang="en-US" dirty="0"/>
              <a:t>  the </a:t>
            </a:r>
            <a:r>
              <a:rPr lang="en-US" dirty="0">
                <a:solidFill>
                  <a:srgbClr val="FF0000"/>
                </a:solidFill>
              </a:rPr>
              <a:t>fittest</a:t>
            </a:r>
            <a:r>
              <a:rPr lang="en-US" dirty="0"/>
              <a:t> would survive.</a:t>
            </a:r>
          </a:p>
          <a:p>
            <a:endParaRPr lang="en-US" dirty="0"/>
          </a:p>
          <a:p>
            <a:pPr>
              <a:buFont typeface="Arial" charset="0"/>
              <a:buChar char="•"/>
            </a:pPr>
            <a:r>
              <a:rPr lang="en-US" dirty="0"/>
              <a:t> This would lead to the </a:t>
            </a:r>
            <a:r>
              <a:rPr lang="en-US" dirty="0">
                <a:solidFill>
                  <a:srgbClr val="FF0000"/>
                </a:solidFill>
              </a:rPr>
              <a:t>natural selection</a:t>
            </a:r>
          </a:p>
          <a:p>
            <a:r>
              <a:rPr lang="en-US" dirty="0"/>
              <a:t>  of the best adapted individuals and </a:t>
            </a:r>
          </a:p>
          <a:p>
            <a:r>
              <a:rPr lang="en-US" dirty="0"/>
              <a:t>  eventually the </a:t>
            </a:r>
            <a:r>
              <a:rPr lang="en-US" dirty="0">
                <a:solidFill>
                  <a:srgbClr val="FF0000"/>
                </a:solidFill>
              </a:rPr>
              <a:t>evolution</a:t>
            </a:r>
            <a:r>
              <a:rPr lang="en-US" dirty="0"/>
              <a:t> of a new species.</a:t>
            </a:r>
          </a:p>
          <a:p>
            <a:endParaRPr lang="en-US" dirty="0"/>
          </a:p>
        </p:txBody>
      </p:sp>
      <p:sp>
        <p:nvSpPr>
          <p:cNvPr id="11269" name="Rectangle 6"/>
          <p:cNvSpPr>
            <a:spLocks noChangeArrowheads="1"/>
          </p:cNvSpPr>
          <p:nvPr/>
        </p:nvSpPr>
        <p:spPr bwMode="auto">
          <a:xfrm>
            <a:off x="6096000" y="3124200"/>
            <a:ext cx="2971800" cy="3581400"/>
          </a:xfrm>
          <a:prstGeom prst="rect">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pic>
        <p:nvPicPr>
          <p:cNvPr id="11270" name="Picture 5" descr="Charles_Darwin_aged_5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124200"/>
            <a:ext cx="2971800" cy="359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1" name="Rectangle 6"/>
          <p:cNvSpPr>
            <a:spLocks noChangeArrowheads="1"/>
          </p:cNvSpPr>
          <p:nvPr/>
        </p:nvSpPr>
        <p:spPr bwMode="auto">
          <a:xfrm>
            <a:off x="6400800" y="6096000"/>
            <a:ext cx="2286000" cy="533400"/>
          </a:xfrm>
          <a:prstGeom prst="rect">
            <a:avLst/>
          </a:prstGeom>
          <a:solidFill>
            <a:schemeClr val="accent1"/>
          </a:solidFill>
          <a:ln w="9525">
            <a:solidFill>
              <a:schemeClr val="tx1"/>
            </a:solidFill>
            <a:round/>
            <a:headEnd/>
            <a:tailEnd/>
          </a:ln>
        </p:spPr>
        <p:txBody>
          <a:bodyPr/>
          <a:lstStyle/>
          <a:p>
            <a:r>
              <a:rPr lang="en-US"/>
              <a:t>Darwin in 1860</a:t>
            </a:r>
          </a:p>
        </p:txBody>
      </p:sp>
      <p:pic>
        <p:nvPicPr>
          <p:cNvPr id="11272" name="Picture 10" descr="natural-selection-hummingbi.jpg"/>
          <p:cNvPicPr>
            <a:picLocks noChangeAspect="1"/>
          </p:cNvPicPr>
          <p:nvPr/>
        </p:nvPicPr>
        <p:blipFill>
          <a:blip r:embed="rId4">
            <a:extLst>
              <a:ext uri="{28A0092B-C50C-407E-A947-70E740481C1C}">
                <a14:useLocalDpi xmlns:a14="http://schemas.microsoft.com/office/drawing/2010/main" val="0"/>
              </a:ext>
            </a:extLst>
          </a:blip>
          <a:srcRect l="4962" r="5731" b="9891"/>
          <a:stretch>
            <a:fillRect/>
          </a:stretch>
        </p:blipFill>
        <p:spPr bwMode="auto">
          <a:xfrm>
            <a:off x="4191000" y="2184400"/>
            <a:ext cx="3200400" cy="208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3" name="Rectangle 6"/>
          <p:cNvSpPr>
            <a:spLocks noChangeArrowheads="1"/>
          </p:cNvSpPr>
          <p:nvPr/>
        </p:nvSpPr>
        <p:spPr bwMode="auto">
          <a:xfrm>
            <a:off x="6477000" y="1828800"/>
            <a:ext cx="2590800" cy="838200"/>
          </a:xfrm>
          <a:prstGeom prst="rect">
            <a:avLst/>
          </a:prstGeom>
          <a:solidFill>
            <a:schemeClr val="accent1"/>
          </a:solidFill>
          <a:ln w="9525">
            <a:solidFill>
              <a:schemeClr val="tx1"/>
            </a:solidFill>
            <a:round/>
            <a:headEnd/>
            <a:tailEnd/>
          </a:ln>
        </p:spPr>
        <p:txBody>
          <a:bodyPr/>
          <a:lstStyle/>
          <a:p>
            <a:r>
              <a:rPr lang="en-US"/>
              <a:t>Natural Selection</a:t>
            </a:r>
          </a:p>
          <a:p>
            <a:r>
              <a:rPr lang="en-US"/>
              <a:t>explains adaption</a:t>
            </a:r>
          </a:p>
        </p:txBody>
      </p:sp>
    </p:spTree>
    <p:extLst>
      <p:ext uri="{BB962C8B-B14F-4D97-AF65-F5344CB8AC3E}">
        <p14:creationId xmlns:p14="http://schemas.microsoft.com/office/powerpoint/2010/main" val="2410743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0" y="838200"/>
            <a:ext cx="9144000" cy="990600"/>
          </a:xfrm>
        </p:spPr>
        <p:txBody>
          <a:bodyPr/>
          <a:lstStyle/>
          <a:p>
            <a:r>
              <a:rPr lang="en-US" smtClean="0"/>
              <a:t>Discovery (6): Huxley v. Wilberforce</a:t>
            </a:r>
          </a:p>
        </p:txBody>
      </p:sp>
      <p:sp>
        <p:nvSpPr>
          <p:cNvPr id="12291" name="Rectangle 3"/>
          <p:cNvSpPr>
            <a:spLocks noChangeArrowheads="1"/>
          </p:cNvSpPr>
          <p:nvPr/>
        </p:nvSpPr>
        <p:spPr bwMode="auto">
          <a:xfrm>
            <a:off x="1524000" y="6488113"/>
            <a:ext cx="45720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www.bbc.co.uk/religion/galleries/spiritualhistory/images/9.jpg</a:t>
            </a:r>
          </a:p>
        </p:txBody>
      </p:sp>
      <p:sp>
        <p:nvSpPr>
          <p:cNvPr id="12292" name="TextBox 9"/>
          <p:cNvSpPr txBox="1">
            <a:spLocks noChangeArrowheads="1"/>
          </p:cNvSpPr>
          <p:nvPr/>
        </p:nvSpPr>
        <p:spPr bwMode="auto">
          <a:xfrm flipH="1">
            <a:off x="5410200" y="1752600"/>
            <a:ext cx="36576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a:t> Darwin’s idea of</a:t>
            </a:r>
          </a:p>
          <a:p>
            <a:r>
              <a:rPr lang="en-US"/>
              <a:t>  Evolution by Natural </a:t>
            </a:r>
          </a:p>
          <a:p>
            <a:r>
              <a:rPr lang="en-US"/>
              <a:t>  Selection was met with</a:t>
            </a:r>
          </a:p>
          <a:p>
            <a:r>
              <a:rPr lang="en-US"/>
              <a:t>  </a:t>
            </a:r>
            <a:r>
              <a:rPr lang="en-US">
                <a:solidFill>
                  <a:srgbClr val="FF0000"/>
                </a:solidFill>
              </a:rPr>
              <a:t>huge controversy</a:t>
            </a:r>
            <a:r>
              <a:rPr lang="en-US"/>
              <a:t>.</a:t>
            </a:r>
          </a:p>
          <a:p>
            <a:endParaRPr lang="en-US"/>
          </a:p>
          <a:p>
            <a:pPr>
              <a:buFont typeface="Arial" charset="0"/>
              <a:buChar char="•"/>
            </a:pPr>
            <a:r>
              <a:rPr lang="en-US"/>
              <a:t> A famous debate in</a:t>
            </a:r>
          </a:p>
          <a:p>
            <a:r>
              <a:rPr lang="en-US"/>
              <a:t>  1860 pitted Bishop</a:t>
            </a:r>
          </a:p>
          <a:p>
            <a:r>
              <a:rPr lang="en-US"/>
              <a:t>  Wilberforce against</a:t>
            </a:r>
          </a:p>
          <a:p>
            <a:r>
              <a:rPr lang="en-US"/>
              <a:t>  Darwin’s bulldog,</a:t>
            </a:r>
          </a:p>
          <a:p>
            <a:r>
              <a:rPr lang="en-US"/>
              <a:t>  Thomas Henry Huxley.</a:t>
            </a:r>
          </a:p>
          <a:p>
            <a:endParaRPr lang="en-US"/>
          </a:p>
          <a:p>
            <a:endParaRPr lang="en-US"/>
          </a:p>
        </p:txBody>
      </p:sp>
      <p:pic>
        <p:nvPicPr>
          <p:cNvPr id="12293" name="Picture 8" descr="9.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828800"/>
            <a:ext cx="4876800" cy="374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4" name="Rectangle 7"/>
          <p:cNvSpPr>
            <a:spLocks noChangeArrowheads="1"/>
          </p:cNvSpPr>
          <p:nvPr/>
        </p:nvSpPr>
        <p:spPr bwMode="auto">
          <a:xfrm>
            <a:off x="381000" y="5029200"/>
            <a:ext cx="4876800" cy="533400"/>
          </a:xfrm>
          <a:prstGeom prst="rect">
            <a:avLst/>
          </a:prstGeom>
          <a:solidFill>
            <a:schemeClr val="accent1"/>
          </a:solidFill>
          <a:ln w="9525">
            <a:solidFill>
              <a:schemeClr val="tx1"/>
            </a:solidFill>
            <a:round/>
            <a:headEnd/>
            <a:tailEnd/>
          </a:ln>
        </p:spPr>
        <p:txBody>
          <a:bodyPr/>
          <a:lstStyle/>
          <a:p>
            <a:r>
              <a:rPr lang="en-US"/>
              <a:t>Bishop Wilberforce v. T. H. Huxley</a:t>
            </a:r>
          </a:p>
        </p:txBody>
      </p:sp>
      <p:sp>
        <p:nvSpPr>
          <p:cNvPr id="12295" name="TextBox 10"/>
          <p:cNvSpPr txBox="1">
            <a:spLocks noChangeArrowheads="1"/>
          </p:cNvSpPr>
          <p:nvPr/>
        </p:nvSpPr>
        <p:spPr bwMode="auto">
          <a:xfrm>
            <a:off x="0" y="5638800"/>
            <a:ext cx="917416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a:t> Evolutionists got the better of the debate, but few were convinced</a:t>
            </a:r>
          </a:p>
          <a:p>
            <a:r>
              <a:rPr lang="en-US"/>
              <a:t>  by Darwin’s idea of Natural Selection.</a:t>
            </a:r>
          </a:p>
        </p:txBody>
      </p:sp>
    </p:spTree>
    <p:extLst>
      <p:ext uri="{BB962C8B-B14F-4D97-AF65-F5344CB8AC3E}">
        <p14:creationId xmlns:p14="http://schemas.microsoft.com/office/powerpoint/2010/main" val="17601423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8" descr="450px-Doperwt_rijserwt_peulen_Pisum_sativum.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752600"/>
            <a:ext cx="3429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Title 1"/>
          <p:cNvSpPr>
            <a:spLocks noGrp="1"/>
          </p:cNvSpPr>
          <p:nvPr>
            <p:ph type="title"/>
          </p:nvPr>
        </p:nvSpPr>
        <p:spPr/>
        <p:txBody>
          <a:bodyPr/>
          <a:lstStyle/>
          <a:p>
            <a:r>
              <a:rPr lang="en-US" smtClean="0"/>
              <a:t>Discovery (7): Genetics</a:t>
            </a:r>
          </a:p>
        </p:txBody>
      </p:sp>
      <p:sp>
        <p:nvSpPr>
          <p:cNvPr id="13316" name="Rectangle 3"/>
          <p:cNvSpPr>
            <a:spLocks noChangeArrowheads="1"/>
          </p:cNvSpPr>
          <p:nvPr/>
        </p:nvSpPr>
        <p:spPr bwMode="auto">
          <a:xfrm>
            <a:off x="1600200" y="6488113"/>
            <a:ext cx="4572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en.wikipedia.org/wiki/Image:Mendel.png</a:t>
            </a:r>
          </a:p>
          <a:p>
            <a:r>
              <a:rPr lang="en-US" sz="900"/>
              <a:t>en.wikipedia.org/wiki/Image:Doperwt_rijserwt_peulen_Pisum_sativum.jpg</a:t>
            </a:r>
          </a:p>
        </p:txBody>
      </p:sp>
      <p:grpSp>
        <p:nvGrpSpPr>
          <p:cNvPr id="13317" name="Group 7"/>
          <p:cNvGrpSpPr>
            <a:grpSpLocks/>
          </p:cNvGrpSpPr>
          <p:nvPr/>
        </p:nvGrpSpPr>
        <p:grpSpPr bwMode="auto">
          <a:xfrm>
            <a:off x="2286000" y="4572000"/>
            <a:ext cx="1295400" cy="1752600"/>
            <a:chOff x="1066800" y="2057400"/>
            <a:chExt cx="1600200" cy="2133600"/>
          </a:xfrm>
        </p:grpSpPr>
        <p:pic>
          <p:nvPicPr>
            <p:cNvPr id="13320" name="Picture 4" descr="Mendel.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2057400"/>
              <a:ext cx="1600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1" name="Rectangle 6"/>
            <p:cNvSpPr>
              <a:spLocks noChangeArrowheads="1"/>
            </p:cNvSpPr>
            <p:nvPr/>
          </p:nvSpPr>
          <p:spPr bwMode="auto">
            <a:xfrm>
              <a:off x="1066800" y="2057400"/>
              <a:ext cx="1600200" cy="2133600"/>
            </a:xfrm>
            <a:prstGeom prst="rect">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grpSp>
      <p:sp>
        <p:nvSpPr>
          <p:cNvPr id="13318" name="Rectangle 9"/>
          <p:cNvSpPr>
            <a:spLocks noChangeArrowheads="1"/>
          </p:cNvSpPr>
          <p:nvPr/>
        </p:nvSpPr>
        <p:spPr bwMode="auto">
          <a:xfrm>
            <a:off x="304800" y="1828800"/>
            <a:ext cx="3048000" cy="533400"/>
          </a:xfrm>
          <a:prstGeom prst="rect">
            <a:avLst/>
          </a:prstGeom>
          <a:solidFill>
            <a:schemeClr val="accent1"/>
          </a:solidFill>
          <a:ln w="9525">
            <a:solidFill>
              <a:schemeClr val="tx1"/>
            </a:solidFill>
            <a:round/>
            <a:headEnd/>
            <a:tailEnd/>
          </a:ln>
        </p:spPr>
        <p:txBody>
          <a:bodyPr/>
          <a:lstStyle/>
          <a:p>
            <a:r>
              <a:rPr lang="en-US"/>
              <a:t>Mendel and his peas</a:t>
            </a:r>
          </a:p>
        </p:txBody>
      </p:sp>
      <p:sp>
        <p:nvSpPr>
          <p:cNvPr id="13319" name="TextBox 8"/>
          <p:cNvSpPr txBox="1">
            <a:spLocks noChangeArrowheads="1"/>
          </p:cNvSpPr>
          <p:nvPr/>
        </p:nvSpPr>
        <p:spPr bwMode="auto">
          <a:xfrm>
            <a:off x="3581400" y="1733974"/>
            <a:ext cx="4951040"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dirty="0"/>
              <a:t> </a:t>
            </a:r>
            <a:r>
              <a:rPr lang="en-US" sz="2200" dirty="0"/>
              <a:t>From 1856-63, a monk called </a:t>
            </a:r>
            <a:r>
              <a:rPr lang="en-US" sz="2200" dirty="0" err="1"/>
              <a:t>Gregor</a:t>
            </a:r>
            <a:r>
              <a:rPr lang="en-US" sz="2200" dirty="0"/>
              <a:t> </a:t>
            </a:r>
            <a:r>
              <a:rPr lang="en-US" sz="2200" dirty="0" smtClean="0"/>
              <a:t>Mendel </a:t>
            </a:r>
            <a:r>
              <a:rPr lang="en-US" sz="2200" dirty="0"/>
              <a:t>cultivated </a:t>
            </a:r>
            <a:r>
              <a:rPr lang="en-US" sz="2200" dirty="0">
                <a:solidFill>
                  <a:srgbClr val="FF0000"/>
                </a:solidFill>
              </a:rPr>
              <a:t>29,000 pea </a:t>
            </a:r>
            <a:r>
              <a:rPr lang="en-US" sz="2200" dirty="0" smtClean="0">
                <a:solidFill>
                  <a:srgbClr val="FF0000"/>
                </a:solidFill>
              </a:rPr>
              <a:t>plants </a:t>
            </a:r>
            <a:r>
              <a:rPr lang="en-US" sz="2200" dirty="0" smtClean="0"/>
              <a:t>to </a:t>
            </a:r>
            <a:r>
              <a:rPr lang="en-US" sz="2200" dirty="0"/>
              <a:t>investigate how evolution </a:t>
            </a:r>
            <a:r>
              <a:rPr lang="en-US" sz="2200" dirty="0" smtClean="0"/>
              <a:t>worked i.e</a:t>
            </a:r>
            <a:r>
              <a:rPr lang="en-US" sz="2200" dirty="0"/>
              <a:t>., how characteristics were passed </a:t>
            </a:r>
            <a:r>
              <a:rPr lang="en-US" sz="2200" dirty="0" smtClean="0"/>
              <a:t>down </a:t>
            </a:r>
            <a:r>
              <a:rPr lang="en-US" sz="2200" dirty="0"/>
              <a:t>the generations.</a:t>
            </a:r>
          </a:p>
          <a:p>
            <a:endParaRPr lang="en-US" sz="2200" dirty="0"/>
          </a:p>
          <a:p>
            <a:pPr>
              <a:buFont typeface="Arial" charset="0"/>
              <a:buChar char="•"/>
            </a:pPr>
            <a:r>
              <a:rPr lang="en-US" sz="2200" dirty="0"/>
              <a:t> He figured out the basic principles </a:t>
            </a:r>
            <a:r>
              <a:rPr lang="en-US" sz="2200" dirty="0" smtClean="0"/>
              <a:t>of genetics</a:t>
            </a:r>
            <a:r>
              <a:rPr lang="en-US" sz="2200" dirty="0"/>
              <a:t>. He showed that offspring </a:t>
            </a:r>
            <a:r>
              <a:rPr lang="en-US" sz="2200" dirty="0" smtClean="0"/>
              <a:t>received </a:t>
            </a:r>
            <a:r>
              <a:rPr lang="en-US" sz="2200" dirty="0"/>
              <a:t>characteristics from both </a:t>
            </a:r>
            <a:r>
              <a:rPr lang="en-US" sz="2200" dirty="0" smtClean="0"/>
              <a:t>parents</a:t>
            </a:r>
            <a:r>
              <a:rPr lang="en-US" sz="2200" dirty="0"/>
              <a:t>, but </a:t>
            </a:r>
            <a:r>
              <a:rPr lang="en-US" sz="2200" dirty="0">
                <a:solidFill>
                  <a:srgbClr val="FF0000"/>
                </a:solidFill>
              </a:rPr>
              <a:t>only the </a:t>
            </a:r>
            <a:r>
              <a:rPr lang="en-US" sz="2200" dirty="0" smtClean="0">
                <a:solidFill>
                  <a:srgbClr val="FF0000"/>
                </a:solidFill>
              </a:rPr>
              <a:t>dominant characteristic </a:t>
            </a:r>
            <a:r>
              <a:rPr lang="en-US" sz="2200" dirty="0">
                <a:solidFill>
                  <a:srgbClr val="FF0000"/>
                </a:solidFill>
              </a:rPr>
              <a:t>trait was expressed</a:t>
            </a:r>
            <a:r>
              <a:rPr lang="en-US" sz="2200" dirty="0"/>
              <a:t>.</a:t>
            </a:r>
          </a:p>
          <a:p>
            <a:r>
              <a:rPr lang="en-US" sz="2200" dirty="0" smtClean="0"/>
              <a:t>Mendel’s </a:t>
            </a:r>
            <a:r>
              <a:rPr lang="en-US" sz="2200" dirty="0"/>
              <a:t>work only came to light in </a:t>
            </a:r>
            <a:r>
              <a:rPr lang="en-US" sz="2200" dirty="0" smtClean="0"/>
              <a:t>1900</a:t>
            </a:r>
            <a:r>
              <a:rPr lang="en-US" sz="2200" dirty="0"/>
              <a:t>, long after his death</a:t>
            </a:r>
          </a:p>
          <a:p>
            <a:endParaRPr lang="en-US" dirty="0"/>
          </a:p>
          <a:p>
            <a:endParaRPr lang="en-US" dirty="0"/>
          </a:p>
        </p:txBody>
      </p:sp>
    </p:spTree>
    <p:extLst>
      <p:ext uri="{BB962C8B-B14F-4D97-AF65-F5344CB8AC3E}">
        <p14:creationId xmlns:p14="http://schemas.microsoft.com/office/powerpoint/2010/main" val="34219270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0" y="838200"/>
            <a:ext cx="9144000" cy="838200"/>
          </a:xfrm>
        </p:spPr>
        <p:txBody>
          <a:bodyPr/>
          <a:lstStyle/>
          <a:p>
            <a:r>
              <a:rPr lang="en-US" smtClean="0"/>
              <a:t>Discovery (8): Making Sense</a:t>
            </a:r>
          </a:p>
        </p:txBody>
      </p:sp>
      <p:sp>
        <p:nvSpPr>
          <p:cNvPr id="14339" name="TextBox 7"/>
          <p:cNvSpPr txBox="1">
            <a:spLocks noChangeArrowheads="1"/>
          </p:cNvSpPr>
          <p:nvPr/>
        </p:nvSpPr>
        <p:spPr bwMode="auto">
          <a:xfrm>
            <a:off x="2895600" y="1484784"/>
            <a:ext cx="5611440" cy="6740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dirty="0"/>
              <a:t> In the early 20</a:t>
            </a:r>
            <a:r>
              <a:rPr lang="en-US" baseline="30000" dirty="0"/>
              <a:t>th</a:t>
            </a:r>
            <a:r>
              <a:rPr lang="en-US" dirty="0"/>
              <a:t> century, scientist started </a:t>
            </a:r>
            <a:r>
              <a:rPr lang="en-US" dirty="0" smtClean="0"/>
              <a:t>to make </a:t>
            </a:r>
            <a:r>
              <a:rPr lang="en-US" dirty="0"/>
              <a:t>sense of how evolution worked.</a:t>
            </a:r>
          </a:p>
          <a:p>
            <a:endParaRPr lang="en-US" dirty="0"/>
          </a:p>
          <a:p>
            <a:pPr>
              <a:buFont typeface="Arial" charset="0"/>
              <a:buChar char="•"/>
            </a:pPr>
            <a:r>
              <a:rPr lang="en-US" dirty="0"/>
              <a:t> Building on Mendel’s genetics, studies </a:t>
            </a:r>
            <a:r>
              <a:rPr lang="en-US" dirty="0" smtClean="0"/>
              <a:t>showed </a:t>
            </a:r>
            <a:r>
              <a:rPr lang="en-US" dirty="0"/>
              <a:t>how characteristics in </a:t>
            </a:r>
            <a:r>
              <a:rPr lang="en-US" dirty="0" smtClean="0"/>
              <a:t>a population could </a:t>
            </a:r>
            <a:r>
              <a:rPr lang="en-US" dirty="0"/>
              <a:t>be selected by environmental </a:t>
            </a:r>
            <a:r>
              <a:rPr lang="en-US" dirty="0" smtClean="0"/>
              <a:t>pressures</a:t>
            </a:r>
            <a:r>
              <a:rPr lang="en-US" dirty="0"/>
              <a:t>.</a:t>
            </a:r>
          </a:p>
          <a:p>
            <a:endParaRPr lang="en-US" dirty="0"/>
          </a:p>
          <a:p>
            <a:pPr>
              <a:buFont typeface="Arial" charset="0"/>
              <a:buChar char="•"/>
            </a:pPr>
            <a:r>
              <a:rPr lang="en-US" dirty="0"/>
              <a:t> This </a:t>
            </a:r>
            <a:r>
              <a:rPr lang="en-US" dirty="0">
                <a:solidFill>
                  <a:srgbClr val="FF0000"/>
                </a:solidFill>
              </a:rPr>
              <a:t>Modern Synthesis</a:t>
            </a:r>
            <a:r>
              <a:rPr lang="en-US" dirty="0"/>
              <a:t>, as Julian </a:t>
            </a:r>
            <a:r>
              <a:rPr lang="en-US" dirty="0" smtClean="0"/>
              <a:t>Huxley called </a:t>
            </a:r>
            <a:r>
              <a:rPr lang="en-US" dirty="0"/>
              <a:t>it, brought Darwin’s Natural </a:t>
            </a:r>
            <a:r>
              <a:rPr lang="en-US" dirty="0" smtClean="0"/>
              <a:t>Selection back </a:t>
            </a:r>
            <a:r>
              <a:rPr lang="en-US" dirty="0"/>
              <a:t>to the </a:t>
            </a:r>
            <a:r>
              <a:rPr lang="en-US" dirty="0" err="1"/>
              <a:t>centre</a:t>
            </a:r>
            <a:r>
              <a:rPr lang="en-US" dirty="0"/>
              <a:t> of evolutionary theory.</a:t>
            </a:r>
          </a:p>
          <a:p>
            <a:endParaRPr lang="en-US" dirty="0"/>
          </a:p>
          <a:p>
            <a:endParaRPr lang="en-US" dirty="0"/>
          </a:p>
          <a:p>
            <a:endParaRPr lang="en-US" dirty="0"/>
          </a:p>
          <a:p>
            <a:endParaRPr lang="en-US" dirty="0"/>
          </a:p>
          <a:p>
            <a:endParaRPr lang="en-US" dirty="0"/>
          </a:p>
        </p:txBody>
      </p:sp>
      <p:sp>
        <p:nvSpPr>
          <p:cNvPr id="14340" name="Rectangle 10"/>
          <p:cNvSpPr>
            <a:spLocks noChangeArrowheads="1"/>
          </p:cNvSpPr>
          <p:nvPr/>
        </p:nvSpPr>
        <p:spPr bwMode="auto">
          <a:xfrm>
            <a:off x="1600200" y="6477000"/>
            <a:ext cx="45720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en.wikipedia.org/wiki/Image:Hux-Oxon-72.jpg</a:t>
            </a:r>
          </a:p>
        </p:txBody>
      </p:sp>
      <p:pic>
        <p:nvPicPr>
          <p:cNvPr id="14341" name="Picture 11" descr="Hux-Oxon-7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752600"/>
            <a:ext cx="2720975" cy="384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Rectangle 9"/>
          <p:cNvSpPr>
            <a:spLocks noChangeArrowheads="1"/>
          </p:cNvSpPr>
          <p:nvPr/>
        </p:nvSpPr>
        <p:spPr bwMode="auto">
          <a:xfrm>
            <a:off x="152400" y="5105400"/>
            <a:ext cx="2743200" cy="1219200"/>
          </a:xfrm>
          <a:prstGeom prst="rect">
            <a:avLst/>
          </a:prstGeom>
          <a:solidFill>
            <a:schemeClr val="accent1"/>
          </a:solidFill>
          <a:ln w="9525">
            <a:solidFill>
              <a:schemeClr val="tx1"/>
            </a:solidFill>
            <a:round/>
            <a:headEnd/>
            <a:tailEnd/>
          </a:ln>
        </p:spPr>
        <p:txBody>
          <a:bodyPr/>
          <a:lstStyle/>
          <a:p>
            <a:r>
              <a:rPr lang="en-US"/>
              <a:t>    Julian Huxley</a:t>
            </a:r>
          </a:p>
          <a:p>
            <a:r>
              <a:rPr lang="en-US"/>
              <a:t>          and the</a:t>
            </a:r>
          </a:p>
          <a:p>
            <a:r>
              <a:rPr lang="en-US"/>
              <a:t> Modern Synthesis</a:t>
            </a:r>
          </a:p>
        </p:txBody>
      </p:sp>
    </p:spTree>
    <p:extLst>
      <p:ext uri="{BB962C8B-B14F-4D97-AF65-F5344CB8AC3E}">
        <p14:creationId xmlns:p14="http://schemas.microsoft.com/office/powerpoint/2010/main" val="18966158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990600"/>
            <a:ext cx="7772400" cy="838200"/>
          </a:xfrm>
        </p:spPr>
        <p:txBody>
          <a:bodyPr/>
          <a:lstStyle/>
          <a:p>
            <a:r>
              <a:rPr lang="en-US" dirty="0" smtClean="0"/>
              <a:t>Discovery (9): Opposition</a:t>
            </a:r>
          </a:p>
        </p:txBody>
      </p:sp>
      <p:pic>
        <p:nvPicPr>
          <p:cNvPr id="15363" name="Content Placeholder 4" descr="7r.jpg"/>
          <p:cNvPicPr>
            <a:picLocks noGrp="1" noChangeAspect="1"/>
          </p:cNvPicPr>
          <p:nvPr>
            <p:ph idx="1"/>
          </p:nvPr>
        </p:nvPicPr>
        <p:blipFill>
          <a:blip r:embed="rId3">
            <a:extLst>
              <a:ext uri="{28A0092B-C50C-407E-A947-70E740481C1C}">
                <a14:useLocalDpi xmlns:a14="http://schemas.microsoft.com/office/drawing/2010/main" val="0"/>
              </a:ext>
            </a:extLst>
          </a:blip>
          <a:srcRect l="-447" r="-447"/>
          <a:stretch>
            <a:fillRect/>
          </a:stretch>
        </p:blipFill>
        <p:spPr>
          <a:xfrm>
            <a:off x="152400" y="2057400"/>
            <a:ext cx="5181600" cy="4191000"/>
          </a:xfrm>
        </p:spPr>
      </p:pic>
      <p:sp>
        <p:nvSpPr>
          <p:cNvPr id="15364" name="Rectangle 3"/>
          <p:cNvSpPr>
            <a:spLocks noChangeArrowheads="1"/>
          </p:cNvSpPr>
          <p:nvPr/>
        </p:nvSpPr>
        <p:spPr bwMode="auto">
          <a:xfrm>
            <a:off x="1524000" y="6488113"/>
            <a:ext cx="71628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www.templeton-cambridge.org/fellows/vedantam/publications/2006.02.05/eden_and_evolution/</a:t>
            </a:r>
          </a:p>
        </p:txBody>
      </p:sp>
      <p:sp>
        <p:nvSpPr>
          <p:cNvPr id="15365" name="TextBox 5"/>
          <p:cNvSpPr txBox="1">
            <a:spLocks noChangeArrowheads="1"/>
          </p:cNvSpPr>
          <p:nvPr/>
        </p:nvSpPr>
        <p:spPr bwMode="auto">
          <a:xfrm>
            <a:off x="5332499" y="1876485"/>
            <a:ext cx="319844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dirty="0"/>
              <a:t> </a:t>
            </a:r>
            <a:r>
              <a:rPr lang="en-US" sz="2200" dirty="0"/>
              <a:t>Despite the </a:t>
            </a:r>
            <a:r>
              <a:rPr lang="en-US" sz="2200" dirty="0" err="1"/>
              <a:t>achieval</a:t>
            </a:r>
            <a:r>
              <a:rPr lang="en-US" sz="2200" dirty="0"/>
              <a:t> of </a:t>
            </a:r>
            <a:r>
              <a:rPr lang="en-US" sz="2200" dirty="0" smtClean="0">
                <a:solidFill>
                  <a:srgbClr val="FF0000"/>
                </a:solidFill>
              </a:rPr>
              <a:t>scientific </a:t>
            </a:r>
            <a:r>
              <a:rPr lang="en-US" sz="2200" dirty="0">
                <a:solidFill>
                  <a:srgbClr val="FF0000"/>
                </a:solidFill>
              </a:rPr>
              <a:t>consensus </a:t>
            </a:r>
            <a:r>
              <a:rPr lang="en-US" sz="2200" dirty="0" smtClean="0"/>
              <a:t>on evolution</a:t>
            </a:r>
            <a:r>
              <a:rPr lang="en-US" sz="2200" dirty="0"/>
              <a:t>, </a:t>
            </a:r>
            <a:r>
              <a:rPr lang="en-US" sz="2200" dirty="0" smtClean="0"/>
              <a:t>some Christian groups </a:t>
            </a:r>
            <a:r>
              <a:rPr lang="en-US" sz="2200" dirty="0"/>
              <a:t>continued to </a:t>
            </a:r>
            <a:r>
              <a:rPr lang="en-US" sz="2200" dirty="0" smtClean="0"/>
              <a:t>oppose </a:t>
            </a:r>
            <a:r>
              <a:rPr lang="en-US" sz="2200" dirty="0"/>
              <a:t>the concept.</a:t>
            </a:r>
          </a:p>
          <a:p>
            <a:endParaRPr lang="en-US" sz="2200" dirty="0"/>
          </a:p>
          <a:p>
            <a:pPr>
              <a:buFont typeface="Arial" charset="0"/>
              <a:buChar char="•"/>
            </a:pPr>
            <a:r>
              <a:rPr lang="en-US" sz="2200" dirty="0"/>
              <a:t> In 1925, </a:t>
            </a:r>
            <a:r>
              <a:rPr lang="en-US" sz="2200" dirty="0" smtClean="0"/>
              <a:t>the teaching of evolution </a:t>
            </a:r>
            <a:r>
              <a:rPr lang="en-US" sz="2200" dirty="0"/>
              <a:t>was </a:t>
            </a:r>
            <a:r>
              <a:rPr lang="en-US" sz="2200" dirty="0" smtClean="0"/>
              <a:t>outlawed in </a:t>
            </a:r>
            <a:r>
              <a:rPr lang="en-US" sz="2200" dirty="0"/>
              <a:t>Tennessee, </a:t>
            </a:r>
            <a:r>
              <a:rPr lang="en-US" sz="2200" dirty="0" smtClean="0"/>
              <a:t>USA, resulting </a:t>
            </a:r>
            <a:r>
              <a:rPr lang="en-US" sz="2200" dirty="0"/>
              <a:t>in </a:t>
            </a:r>
            <a:r>
              <a:rPr lang="en-US" sz="2200" dirty="0" smtClean="0"/>
              <a:t>the infamous</a:t>
            </a:r>
            <a:endParaRPr lang="en-US" sz="2200" dirty="0"/>
          </a:p>
          <a:p>
            <a:r>
              <a:rPr lang="en-US" sz="2200" dirty="0"/>
              <a:t> </a:t>
            </a:r>
            <a:r>
              <a:rPr lang="en-US" sz="2200" dirty="0" smtClean="0">
                <a:solidFill>
                  <a:srgbClr val="FF0000"/>
                </a:solidFill>
              </a:rPr>
              <a:t>Scopes </a:t>
            </a:r>
            <a:r>
              <a:rPr lang="en-US" sz="2200" dirty="0">
                <a:solidFill>
                  <a:srgbClr val="FF0000"/>
                </a:solidFill>
              </a:rPr>
              <a:t>Monkey Trial </a:t>
            </a:r>
          </a:p>
        </p:txBody>
      </p:sp>
      <p:sp>
        <p:nvSpPr>
          <p:cNvPr id="15366" name="Rectangle 9"/>
          <p:cNvSpPr>
            <a:spLocks noChangeArrowheads="1"/>
          </p:cNvSpPr>
          <p:nvPr/>
        </p:nvSpPr>
        <p:spPr bwMode="auto">
          <a:xfrm>
            <a:off x="990600" y="5867400"/>
            <a:ext cx="3581400" cy="533400"/>
          </a:xfrm>
          <a:prstGeom prst="rect">
            <a:avLst/>
          </a:prstGeom>
          <a:solidFill>
            <a:schemeClr val="accent1"/>
          </a:solidFill>
          <a:ln w="9525">
            <a:solidFill>
              <a:schemeClr val="tx1"/>
            </a:solidFill>
            <a:round/>
            <a:headEnd/>
            <a:tailEnd/>
          </a:ln>
        </p:spPr>
        <p:txBody>
          <a:bodyPr/>
          <a:lstStyle/>
          <a:p>
            <a:r>
              <a:rPr lang="en-US"/>
              <a:t>Outside the Scopes Trial</a:t>
            </a:r>
          </a:p>
        </p:txBody>
      </p:sp>
    </p:spTree>
    <p:extLst>
      <p:ext uri="{BB962C8B-B14F-4D97-AF65-F5344CB8AC3E}">
        <p14:creationId xmlns:p14="http://schemas.microsoft.com/office/powerpoint/2010/main" val="33680886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7620000" cy="792088"/>
          </a:xfrm>
        </p:spPr>
        <p:txBody>
          <a:bodyPr/>
          <a:lstStyle/>
          <a:p>
            <a:r>
              <a:rPr lang="en-US" dirty="0" smtClean="0"/>
              <a:t>Summary</a:t>
            </a:r>
            <a:endParaRPr lang="es-CO" dirty="0"/>
          </a:p>
        </p:txBody>
      </p:sp>
      <p:sp>
        <p:nvSpPr>
          <p:cNvPr id="3" name="2 Marcador de contenido"/>
          <p:cNvSpPr>
            <a:spLocks noGrp="1"/>
          </p:cNvSpPr>
          <p:nvPr>
            <p:ph idx="1"/>
          </p:nvPr>
        </p:nvSpPr>
        <p:spPr>
          <a:xfrm>
            <a:off x="179512" y="836712"/>
            <a:ext cx="8280920" cy="5904656"/>
          </a:xfrm>
        </p:spPr>
        <p:txBody>
          <a:bodyPr>
            <a:normAutofit/>
          </a:bodyPr>
          <a:lstStyle/>
          <a:p>
            <a:pPr>
              <a:spcBef>
                <a:spcPts val="0"/>
              </a:spcBef>
            </a:pPr>
            <a:r>
              <a:rPr lang="en-US" b="1" u="sng" dirty="0" smtClean="0"/>
              <a:t>Biological evolution</a:t>
            </a:r>
            <a:r>
              <a:rPr lang="en-US" dirty="0" smtClean="0"/>
              <a:t>:  Descent </a:t>
            </a:r>
            <a:r>
              <a:rPr lang="en-US" dirty="0"/>
              <a:t>with modification. </a:t>
            </a:r>
            <a:r>
              <a:rPr lang="en-US" dirty="0" smtClean="0"/>
              <a:t>All </a:t>
            </a:r>
            <a:r>
              <a:rPr lang="en-US" dirty="0"/>
              <a:t>life on Earth shares a common </a:t>
            </a:r>
            <a:r>
              <a:rPr lang="en-US" dirty="0" smtClean="0"/>
              <a:t>ancestor.</a:t>
            </a:r>
          </a:p>
          <a:p>
            <a:pPr marL="114300" indent="0">
              <a:spcBef>
                <a:spcPts val="0"/>
              </a:spcBef>
              <a:buNone/>
            </a:pPr>
            <a:endParaRPr lang="en-US" dirty="0"/>
          </a:p>
          <a:p>
            <a:pPr>
              <a:spcBef>
                <a:spcPts val="0"/>
              </a:spcBef>
              <a:buFont typeface="Arial" charset="0"/>
              <a:buChar char="•"/>
            </a:pPr>
            <a:r>
              <a:rPr lang="en-US" b="1" u="sng" dirty="0" smtClean="0"/>
              <a:t>Jean-Baptiste Lamarck</a:t>
            </a:r>
            <a:r>
              <a:rPr lang="en-US" dirty="0" smtClean="0"/>
              <a:t>: In 1802 published that </a:t>
            </a:r>
            <a:r>
              <a:rPr lang="en-US" dirty="0"/>
              <a:t>an </a:t>
            </a:r>
            <a:r>
              <a:rPr lang="en-US" dirty="0" smtClean="0"/>
              <a:t>animal acquired </a:t>
            </a:r>
            <a:r>
              <a:rPr lang="en-US" dirty="0"/>
              <a:t>a characteristic during </a:t>
            </a:r>
            <a:r>
              <a:rPr lang="en-US" dirty="0" smtClean="0"/>
              <a:t>its lifetime</a:t>
            </a:r>
            <a:r>
              <a:rPr lang="en-US" dirty="0"/>
              <a:t>, it could pass it onto its </a:t>
            </a:r>
            <a:r>
              <a:rPr lang="en-US" dirty="0" smtClean="0"/>
              <a:t>offspring (</a:t>
            </a:r>
            <a:r>
              <a:rPr lang="en-US" b="1" i="1" dirty="0" smtClean="0"/>
              <a:t>transmute</a:t>
            </a:r>
            <a:r>
              <a:rPr lang="en-US" dirty="0" smtClean="0"/>
              <a:t>).</a:t>
            </a:r>
          </a:p>
          <a:p>
            <a:pPr>
              <a:spcBef>
                <a:spcPts val="0"/>
              </a:spcBef>
              <a:buFont typeface="Arial" charset="0"/>
              <a:buChar char="•"/>
            </a:pPr>
            <a:endParaRPr lang="en-US" dirty="0"/>
          </a:p>
          <a:p>
            <a:pPr>
              <a:spcBef>
                <a:spcPts val="0"/>
              </a:spcBef>
              <a:buFont typeface="Arial" charset="0"/>
              <a:buChar char="•"/>
            </a:pPr>
            <a:r>
              <a:rPr lang="en-US" b="1" u="sng" dirty="0" smtClean="0"/>
              <a:t>Charles Darwin</a:t>
            </a:r>
            <a:r>
              <a:rPr lang="en-US" dirty="0" smtClean="0"/>
              <a:t>: published </a:t>
            </a:r>
            <a:r>
              <a:rPr lang="en-US" b="1" i="1" dirty="0" smtClean="0"/>
              <a:t>Origin of Species </a:t>
            </a:r>
            <a:r>
              <a:rPr lang="en-US" dirty="0"/>
              <a:t>in </a:t>
            </a:r>
            <a:r>
              <a:rPr lang="en-US" dirty="0" smtClean="0"/>
              <a:t>1859</a:t>
            </a:r>
            <a:r>
              <a:rPr lang="en-US" dirty="0"/>
              <a:t>:</a:t>
            </a:r>
            <a:r>
              <a:rPr lang="en-US" dirty="0" smtClean="0"/>
              <a:t> </a:t>
            </a:r>
            <a:r>
              <a:rPr lang="en-US" dirty="0"/>
              <a:t>Where food was </a:t>
            </a:r>
            <a:r>
              <a:rPr lang="en-US" dirty="0" smtClean="0"/>
              <a:t>limited, competition </a:t>
            </a:r>
            <a:r>
              <a:rPr lang="en-US" dirty="0"/>
              <a:t>meant that </a:t>
            </a:r>
            <a:r>
              <a:rPr lang="en-US" dirty="0" smtClean="0"/>
              <a:t>only </a:t>
            </a:r>
            <a:r>
              <a:rPr lang="en-US" dirty="0"/>
              <a:t>the </a:t>
            </a:r>
            <a:r>
              <a:rPr lang="en-US" dirty="0">
                <a:solidFill>
                  <a:srgbClr val="FF0000"/>
                </a:solidFill>
              </a:rPr>
              <a:t>fittest</a:t>
            </a:r>
            <a:r>
              <a:rPr lang="en-US" dirty="0"/>
              <a:t> would </a:t>
            </a:r>
            <a:r>
              <a:rPr lang="en-US" dirty="0" smtClean="0"/>
              <a:t>survive. This </a:t>
            </a:r>
            <a:r>
              <a:rPr lang="en-US" dirty="0"/>
              <a:t>would lead to the </a:t>
            </a:r>
            <a:r>
              <a:rPr lang="en-US" dirty="0">
                <a:solidFill>
                  <a:srgbClr val="FF0000"/>
                </a:solidFill>
              </a:rPr>
              <a:t>natural </a:t>
            </a:r>
            <a:r>
              <a:rPr lang="en-US" dirty="0" smtClean="0">
                <a:solidFill>
                  <a:srgbClr val="FF0000"/>
                </a:solidFill>
              </a:rPr>
              <a:t>selection</a:t>
            </a:r>
            <a:r>
              <a:rPr lang="en-US" dirty="0" smtClean="0"/>
              <a:t> </a:t>
            </a:r>
            <a:r>
              <a:rPr lang="en-US" dirty="0"/>
              <a:t>of the best adapted individuals and </a:t>
            </a:r>
            <a:r>
              <a:rPr lang="en-US" dirty="0" smtClean="0"/>
              <a:t>eventually </a:t>
            </a:r>
            <a:r>
              <a:rPr lang="en-US" dirty="0"/>
              <a:t>the </a:t>
            </a:r>
            <a:r>
              <a:rPr lang="en-US" dirty="0">
                <a:solidFill>
                  <a:srgbClr val="FF0000"/>
                </a:solidFill>
              </a:rPr>
              <a:t>evolution</a:t>
            </a:r>
            <a:r>
              <a:rPr lang="en-US" dirty="0"/>
              <a:t> of a new </a:t>
            </a:r>
            <a:r>
              <a:rPr lang="en-US" dirty="0" smtClean="0"/>
              <a:t>species</a:t>
            </a:r>
          </a:p>
          <a:p>
            <a:pPr>
              <a:spcBef>
                <a:spcPts val="0"/>
              </a:spcBef>
            </a:pPr>
            <a:endParaRPr lang="en-US" dirty="0"/>
          </a:p>
          <a:p>
            <a:pPr>
              <a:spcBef>
                <a:spcPts val="0"/>
              </a:spcBef>
            </a:pPr>
            <a:r>
              <a:rPr lang="en-US" b="1" u="sng" dirty="0" err="1" smtClean="0"/>
              <a:t>Gregor</a:t>
            </a:r>
            <a:r>
              <a:rPr lang="en-US" b="1" u="sng" dirty="0" smtClean="0"/>
              <a:t> </a:t>
            </a:r>
            <a:r>
              <a:rPr lang="en-US" b="1" u="sng" dirty="0"/>
              <a:t>Mendel </a:t>
            </a:r>
            <a:r>
              <a:rPr lang="en-US" dirty="0"/>
              <a:t>(1863): He figured out the basic principles of </a:t>
            </a:r>
            <a:r>
              <a:rPr lang="en-US" dirty="0">
                <a:solidFill>
                  <a:srgbClr val="FF0000"/>
                </a:solidFill>
              </a:rPr>
              <a:t>genetics</a:t>
            </a:r>
            <a:r>
              <a:rPr lang="en-US" dirty="0"/>
              <a:t> but his work wasn’t </a:t>
            </a:r>
            <a:r>
              <a:rPr lang="en-US" dirty="0" err="1"/>
              <a:t>recognised</a:t>
            </a:r>
            <a:r>
              <a:rPr lang="en-US" dirty="0"/>
              <a:t> until 1900’s</a:t>
            </a:r>
            <a:r>
              <a:rPr lang="en-US" dirty="0" smtClean="0"/>
              <a:t>.</a:t>
            </a:r>
          </a:p>
          <a:p>
            <a:pPr marL="114300" indent="0">
              <a:spcBef>
                <a:spcPts val="0"/>
              </a:spcBef>
              <a:buNone/>
            </a:pPr>
            <a:endParaRPr lang="en-US" dirty="0" smtClean="0"/>
          </a:p>
          <a:p>
            <a:pPr>
              <a:buFont typeface="Arial" charset="0"/>
              <a:buChar char="•"/>
            </a:pPr>
            <a:r>
              <a:rPr lang="en-US" b="1" u="sng" dirty="0"/>
              <a:t>Creationists</a:t>
            </a:r>
            <a:r>
              <a:rPr lang="en-US" dirty="0"/>
              <a:t>:  Believe that all life was made perfect and separately.</a:t>
            </a:r>
          </a:p>
          <a:p>
            <a:pPr>
              <a:buFont typeface="Arial" charset="0"/>
              <a:buChar char="•"/>
            </a:pPr>
            <a:endParaRPr lang="es-CO" dirty="0"/>
          </a:p>
          <a:p>
            <a:endParaRPr lang="en-US" dirty="0"/>
          </a:p>
          <a:p>
            <a:endParaRPr lang="es-CO" dirty="0"/>
          </a:p>
        </p:txBody>
      </p:sp>
    </p:spTree>
    <p:extLst>
      <p:ext uri="{BB962C8B-B14F-4D97-AF65-F5344CB8AC3E}">
        <p14:creationId xmlns:p14="http://schemas.microsoft.com/office/powerpoint/2010/main" val="31888980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88640"/>
            <a:ext cx="7825680" cy="6212160"/>
          </a:xfrm>
        </p:spPr>
        <p:txBody>
          <a:bodyPr/>
          <a:lstStyle/>
          <a:p>
            <a:pPr marL="114300" indent="0">
              <a:buNone/>
            </a:pPr>
            <a:r>
              <a:rPr lang="en-US" b="1" u="sng" dirty="0" smtClean="0"/>
              <a:t>Main Evidence of Evolution</a:t>
            </a:r>
            <a:r>
              <a:rPr lang="en-US" dirty="0" smtClean="0"/>
              <a:t>:</a:t>
            </a:r>
          </a:p>
          <a:p>
            <a:pPr marL="114300" indent="0">
              <a:buNone/>
            </a:pPr>
            <a:endParaRPr lang="en-US" dirty="0"/>
          </a:p>
          <a:p>
            <a:pPr marL="571500" indent="-457200">
              <a:buAutoNum type="arabicPeriod"/>
            </a:pPr>
            <a:r>
              <a:rPr lang="en-US" dirty="0" smtClean="0"/>
              <a:t>Fossils</a:t>
            </a:r>
          </a:p>
          <a:p>
            <a:pPr marL="571500" indent="-457200">
              <a:buAutoNum type="arabicPeriod"/>
            </a:pPr>
            <a:r>
              <a:rPr lang="en-US" dirty="0" smtClean="0"/>
              <a:t>DNA</a:t>
            </a:r>
          </a:p>
          <a:p>
            <a:pPr marL="571500" indent="-457200">
              <a:buAutoNum type="arabicPeriod"/>
            </a:pPr>
            <a:r>
              <a:rPr lang="en-US" dirty="0" smtClean="0"/>
              <a:t>Morphology:  </a:t>
            </a:r>
          </a:p>
          <a:p>
            <a:pPr marL="114300" indent="0">
              <a:buNone/>
            </a:pPr>
            <a:r>
              <a:rPr lang="en-US" i="1" dirty="0" smtClean="0"/>
              <a:t>a)Homologous structures</a:t>
            </a:r>
            <a:r>
              <a:rPr lang="en-GB" dirty="0" smtClean="0">
                <a:latin typeface="Arial" charset="0"/>
              </a:rPr>
              <a:t>: </a:t>
            </a:r>
            <a:r>
              <a:rPr lang="en-US" dirty="0" smtClean="0"/>
              <a:t>Inherited </a:t>
            </a:r>
            <a:r>
              <a:rPr lang="en-US" dirty="0"/>
              <a:t>from a common </a:t>
            </a:r>
            <a:r>
              <a:rPr lang="en-US" dirty="0" smtClean="0"/>
              <a:t>ancestor. (ex four limbs in the mouse, bird and human)</a:t>
            </a:r>
            <a:endParaRPr lang="en-GB" dirty="0" smtClean="0">
              <a:latin typeface="Arial" charset="0"/>
            </a:endParaRPr>
          </a:p>
          <a:p>
            <a:pPr marL="114300" indent="0">
              <a:buNone/>
            </a:pPr>
            <a:r>
              <a:rPr lang="en-GB" dirty="0" smtClean="0"/>
              <a:t>b) </a:t>
            </a:r>
            <a:r>
              <a:rPr lang="en-GB" i="1" dirty="0" smtClean="0"/>
              <a:t>Analogous Structures</a:t>
            </a:r>
            <a:r>
              <a:rPr lang="en-GB" dirty="0" smtClean="0"/>
              <a:t>: H</a:t>
            </a:r>
            <a:r>
              <a:rPr lang="en-US" dirty="0" err="1" smtClean="0"/>
              <a:t>ave</a:t>
            </a:r>
            <a:r>
              <a:rPr lang="en-US" dirty="0" smtClean="0"/>
              <a:t> </a:t>
            </a:r>
            <a:r>
              <a:rPr lang="en-US" dirty="0"/>
              <a:t>separate evolutionary origins, but are superficially </a:t>
            </a:r>
            <a:r>
              <a:rPr lang="en-US" dirty="0" smtClean="0"/>
              <a:t>similar (ex. Wing in bat and bird)</a:t>
            </a:r>
            <a:endParaRPr lang="es-CO" dirty="0"/>
          </a:p>
        </p:txBody>
      </p:sp>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088158"/>
            <a:ext cx="4086225" cy="126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4221088"/>
            <a:ext cx="3171909" cy="2127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65779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8388424" cy="6858000"/>
          </a:xfrm>
        </p:spPr>
        <p:txBody>
          <a:bodyPr>
            <a:normAutofit fontScale="77500" lnSpcReduction="20000"/>
          </a:bodyPr>
          <a:lstStyle/>
          <a:p>
            <a:endParaRPr lang="en-US" dirty="0"/>
          </a:p>
          <a:p>
            <a:r>
              <a:rPr lang="en-US" dirty="0" smtClean="0"/>
              <a:t> </a:t>
            </a:r>
            <a:r>
              <a:rPr lang="en-US" dirty="0"/>
              <a:t>Evolution produces a pattern of relationships among lineages that is tree-like, not ladder-like.</a:t>
            </a:r>
          </a:p>
          <a:p>
            <a:pPr marL="114300" indent="0">
              <a:buNone/>
            </a:pPr>
            <a:endParaRPr lang="en-US" dirty="0" smtClean="0"/>
          </a:p>
          <a:p>
            <a:pPr marL="114300" indent="0">
              <a:buNone/>
            </a:pPr>
            <a:endParaRPr lang="en-US" dirty="0" smtClean="0"/>
          </a:p>
          <a:p>
            <a:pPr marL="114300" indent="0">
              <a:buNone/>
            </a:pPr>
            <a:endParaRPr lang="en-US" dirty="0"/>
          </a:p>
          <a:p>
            <a:pPr marL="114300" indent="0">
              <a:buNone/>
            </a:pPr>
            <a:endParaRPr lang="en-US" dirty="0" smtClean="0"/>
          </a:p>
          <a:p>
            <a:pPr marL="114300" indent="0">
              <a:buNone/>
            </a:pPr>
            <a:endParaRPr lang="en-US" dirty="0" smtClean="0"/>
          </a:p>
          <a:p>
            <a:pPr marL="114300" indent="0">
              <a:buNone/>
            </a:pPr>
            <a:endParaRPr lang="en-US" dirty="0"/>
          </a:p>
          <a:p>
            <a:r>
              <a:rPr lang="en-US" dirty="0" smtClean="0"/>
              <a:t>There </a:t>
            </a:r>
            <a:r>
              <a:rPr lang="en-US" dirty="0"/>
              <a:t>is no correlation with level of "</a:t>
            </a:r>
            <a:r>
              <a:rPr lang="en-US" dirty="0" smtClean="0"/>
              <a:t>advancement”.  Biologists </a:t>
            </a:r>
            <a:r>
              <a:rPr lang="en-US" dirty="0"/>
              <a:t>often put the clade they are most interested in (whether that is bats, bedbugs, or bacteria) on the right side of the phylogeny.</a:t>
            </a:r>
          </a:p>
          <a:p>
            <a:pPr marL="114300" indent="0">
              <a:buNone/>
            </a:pPr>
            <a:endParaRPr lang="en-US" dirty="0"/>
          </a:p>
          <a:p>
            <a:endParaRPr lang="en-US" dirty="0" smtClean="0"/>
          </a:p>
          <a:p>
            <a:endParaRPr lang="en-US" dirty="0"/>
          </a:p>
          <a:p>
            <a:endParaRPr lang="en-US" dirty="0" smtClean="0"/>
          </a:p>
          <a:p>
            <a:endParaRPr lang="en-US" dirty="0"/>
          </a:p>
          <a:p>
            <a:pPr marL="114300" indent="0">
              <a:buNone/>
            </a:pPr>
            <a:endParaRPr lang="en-US" dirty="0" smtClean="0"/>
          </a:p>
          <a:p>
            <a:pPr marL="114300" indent="0">
              <a:buNone/>
            </a:pPr>
            <a:r>
              <a:rPr lang="en-US" b="1" u="sng" dirty="0" smtClean="0"/>
              <a:t>Misconceptions </a:t>
            </a:r>
            <a:r>
              <a:rPr lang="en-US" b="1" u="sng" dirty="0"/>
              <a:t>about </a:t>
            </a:r>
            <a:r>
              <a:rPr lang="en-US" b="1" u="sng" dirty="0" smtClean="0"/>
              <a:t>humans</a:t>
            </a:r>
            <a:endParaRPr lang="en-US" b="1" u="sng" dirty="0"/>
          </a:p>
          <a:p>
            <a:r>
              <a:rPr lang="en-US" dirty="0"/>
              <a:t>It is important to remember that:</a:t>
            </a:r>
          </a:p>
          <a:p>
            <a:pPr marL="114300" indent="0">
              <a:buNone/>
            </a:pPr>
            <a:endParaRPr lang="en-US" dirty="0" smtClean="0"/>
          </a:p>
          <a:p>
            <a:pPr marL="114300" indent="0">
              <a:buNone/>
            </a:pPr>
            <a:r>
              <a:rPr lang="en-US" dirty="0" smtClean="0"/>
              <a:t>Humans </a:t>
            </a:r>
            <a:r>
              <a:rPr lang="en-US" dirty="0"/>
              <a:t>did not evolve from chimpanzees. Humans and chimpanzees are evolutionary cousins and share a recent common ancestor that was neither chimpanzee nor human.</a:t>
            </a:r>
          </a:p>
          <a:p>
            <a:endParaRPr lang="en-US" dirty="0"/>
          </a:p>
          <a:p>
            <a:pPr marL="114300" indent="0">
              <a:buNone/>
            </a:pPr>
            <a:r>
              <a:rPr lang="en-US" dirty="0" smtClean="0"/>
              <a:t>Humans </a:t>
            </a:r>
            <a:r>
              <a:rPr lang="en-US" dirty="0"/>
              <a:t>are not "higher" or "more evolved" than other living lineages. Since our lineages split, humans and chimpanzees have each evolved traits unique to their own lineages.</a:t>
            </a:r>
          </a:p>
          <a:p>
            <a:endParaRPr lang="en-US" dirty="0"/>
          </a:p>
          <a:p>
            <a:endParaRPr lang="en-US" dirty="0"/>
          </a:p>
          <a:p>
            <a:endParaRPr lang="es-CO" dirty="0"/>
          </a:p>
        </p:txBody>
      </p:sp>
      <p:pic>
        <p:nvPicPr>
          <p:cNvPr id="1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908720"/>
            <a:ext cx="2466975" cy="105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9632" y="3068960"/>
            <a:ext cx="3252327" cy="948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61270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7504" y="188640"/>
            <a:ext cx="7969696" cy="6212160"/>
          </a:xfrm>
        </p:spPr>
        <p:txBody>
          <a:bodyPr/>
          <a:lstStyle/>
          <a:p>
            <a:endParaRPr lang="es-CO" dirty="0"/>
          </a:p>
        </p:txBody>
      </p:sp>
      <p:pic>
        <p:nvPicPr>
          <p:cNvPr id="419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9936" y="188640"/>
            <a:ext cx="5244697" cy="6508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1177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2048" y="1772816"/>
            <a:ext cx="8280920" cy="1585863"/>
          </a:xfrm>
        </p:spPr>
        <p:txBody>
          <a:bodyPr/>
          <a:lstStyle/>
          <a:p>
            <a:r>
              <a:rPr lang="es-CO" sz="4800" b="1" dirty="0" err="1" smtClean="0"/>
              <a:t>Lesson</a:t>
            </a:r>
            <a:r>
              <a:rPr lang="es-CO" sz="4800" b="1" dirty="0" smtClean="0"/>
              <a:t> 13</a:t>
            </a:r>
            <a:r>
              <a:rPr lang="en-US" sz="4800" b="1" dirty="0" smtClean="0"/>
              <a:t>: Theories of evolution </a:t>
            </a:r>
            <a:endParaRPr lang="es-CO" sz="4800" b="1" dirty="0"/>
          </a:p>
        </p:txBody>
      </p:sp>
      <p:sp>
        <p:nvSpPr>
          <p:cNvPr id="3" name="2 Subtítulo"/>
          <p:cNvSpPr>
            <a:spLocks noGrp="1"/>
          </p:cNvSpPr>
          <p:nvPr>
            <p:ph type="subTitle" idx="1"/>
          </p:nvPr>
        </p:nvSpPr>
        <p:spPr>
          <a:xfrm>
            <a:off x="395536" y="3573016"/>
            <a:ext cx="7344816" cy="2952328"/>
          </a:xfrm>
        </p:spPr>
        <p:txBody>
          <a:bodyPr>
            <a:normAutofit/>
          </a:bodyPr>
          <a:lstStyle/>
          <a:p>
            <a:r>
              <a:rPr lang="en-US" sz="2800" dirty="0" smtClean="0">
                <a:solidFill>
                  <a:schemeClr val="tx1"/>
                </a:solidFill>
              </a:rPr>
              <a:t>Objectives:  </a:t>
            </a:r>
          </a:p>
          <a:p>
            <a:pPr marL="457200" indent="-457200">
              <a:buAutoNum type="arabicPeriod"/>
            </a:pPr>
            <a:r>
              <a:rPr lang="en-US" sz="2800" dirty="0" smtClean="0">
                <a:solidFill>
                  <a:schemeClr val="tx1"/>
                </a:solidFill>
              </a:rPr>
              <a:t>State Darwin’s theory of evolution</a:t>
            </a:r>
          </a:p>
          <a:p>
            <a:pPr marL="457200" indent="-457200">
              <a:buAutoNum type="arabicPeriod"/>
            </a:pPr>
            <a:r>
              <a:rPr lang="en-US" sz="2800" dirty="0" smtClean="0">
                <a:solidFill>
                  <a:schemeClr val="tx1"/>
                </a:solidFill>
              </a:rPr>
              <a:t>Describe some of the evidence that evolution has taken place</a:t>
            </a:r>
          </a:p>
          <a:p>
            <a:pPr marL="457200" indent="-457200">
              <a:buAutoNum type="arabicPeriod"/>
            </a:pPr>
            <a:r>
              <a:rPr lang="en-US" sz="2800" dirty="0" smtClean="0">
                <a:solidFill>
                  <a:schemeClr val="tx1"/>
                </a:solidFill>
              </a:rPr>
              <a:t>Identify the differences between Darwin’s theory and conflicting theories (ex. Lamarck’s)</a:t>
            </a:r>
            <a:endParaRPr lang="es-CO" sz="2800" dirty="0">
              <a:solidFill>
                <a:schemeClr val="tx1"/>
              </a:solidFill>
            </a:endParaRPr>
          </a:p>
        </p:txBody>
      </p:sp>
    </p:spTree>
    <p:extLst>
      <p:ext uri="{BB962C8B-B14F-4D97-AF65-F5344CB8AC3E}">
        <p14:creationId xmlns:p14="http://schemas.microsoft.com/office/powerpoint/2010/main" val="7806159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752600" y="914400"/>
            <a:ext cx="5486400" cy="1143000"/>
          </a:xfrm>
        </p:spPr>
        <p:txBody>
          <a:bodyPr/>
          <a:lstStyle/>
          <a:p>
            <a:pPr eaLnBrk="1" hangingPunct="1"/>
            <a:r>
              <a:rPr lang="en-US" smtClean="0"/>
              <a:t>Evolution</a:t>
            </a:r>
          </a:p>
        </p:txBody>
      </p:sp>
      <p:sp>
        <p:nvSpPr>
          <p:cNvPr id="3075" name="Rectangle 6"/>
          <p:cNvSpPr>
            <a:spLocks noChangeArrowheads="1"/>
          </p:cNvSpPr>
          <p:nvPr/>
        </p:nvSpPr>
        <p:spPr bwMode="auto">
          <a:xfrm>
            <a:off x="5791200" y="6096000"/>
            <a:ext cx="45720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commons.wikimedia.org/wiki/Image:Charles_Darwin_1881.jpg</a:t>
            </a:r>
          </a:p>
        </p:txBody>
      </p:sp>
      <p:sp>
        <p:nvSpPr>
          <p:cNvPr id="3076" name="Rectangle 8"/>
          <p:cNvSpPr>
            <a:spLocks noChangeArrowheads="1"/>
          </p:cNvSpPr>
          <p:nvPr/>
        </p:nvSpPr>
        <p:spPr bwMode="auto">
          <a:xfrm>
            <a:off x="-76200" y="6096000"/>
            <a:ext cx="45720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commons.wikimedia.org/wiki/Image:DNA_double_helix_vertikal.PNG</a:t>
            </a:r>
          </a:p>
        </p:txBody>
      </p:sp>
      <p:pic>
        <p:nvPicPr>
          <p:cNvPr id="3077" name="Picture 9" descr="DNA_double_helix_vertika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057400"/>
            <a:ext cx="2057400" cy="387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Picture 9" descr="SilurianTrilobite.jpg"/>
          <p:cNvPicPr>
            <a:picLocks noChangeAspect="1"/>
          </p:cNvPicPr>
          <p:nvPr/>
        </p:nvPicPr>
        <p:blipFill>
          <a:blip r:embed="rId4" cstate="print">
            <a:extLst>
              <a:ext uri="{28A0092B-C50C-407E-A947-70E740481C1C}">
                <a14:useLocalDpi xmlns:a14="http://schemas.microsoft.com/office/drawing/2010/main" val="0"/>
              </a:ext>
            </a:extLst>
          </a:blip>
          <a:srcRect l="22922" t="6567" r="16629"/>
          <a:stretch>
            <a:fillRect/>
          </a:stretch>
        </p:blipFill>
        <p:spPr bwMode="auto">
          <a:xfrm>
            <a:off x="6248400" y="2057400"/>
            <a:ext cx="2057400"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Picture 7" descr="Charles_Darwin_portrate.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2057400"/>
            <a:ext cx="2590800" cy="390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83110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oakTree-1.jpg"/>
          <p:cNvPicPr>
            <a:picLocks noChangeAspect="1"/>
          </p:cNvPicPr>
          <p:nvPr/>
        </p:nvPicPr>
        <p:blipFill>
          <a:blip r:embed="rId3">
            <a:extLst>
              <a:ext uri="{28A0092B-C50C-407E-A947-70E740481C1C}">
                <a14:useLocalDpi xmlns:a14="http://schemas.microsoft.com/office/drawing/2010/main" val="0"/>
              </a:ext>
            </a:extLst>
          </a:blip>
          <a:srcRect l="4266" t="6561" r="4266" b="3506"/>
          <a:stretch>
            <a:fillRect/>
          </a:stretch>
        </p:blipFill>
        <p:spPr bwMode="auto">
          <a:xfrm>
            <a:off x="76200" y="1752600"/>
            <a:ext cx="4067175" cy="459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itle 8"/>
          <p:cNvSpPr>
            <a:spLocks noGrp="1"/>
          </p:cNvSpPr>
          <p:nvPr>
            <p:ph type="title"/>
          </p:nvPr>
        </p:nvSpPr>
        <p:spPr/>
        <p:txBody>
          <a:bodyPr/>
          <a:lstStyle/>
          <a:p>
            <a:r>
              <a:rPr lang="en-US" smtClean="0"/>
              <a:t>The Tree of Life</a:t>
            </a:r>
          </a:p>
        </p:txBody>
      </p:sp>
      <p:sp>
        <p:nvSpPr>
          <p:cNvPr id="4100" name="Rectangle 2"/>
          <p:cNvSpPr>
            <a:spLocks noChangeArrowheads="1"/>
          </p:cNvSpPr>
          <p:nvPr/>
        </p:nvSpPr>
        <p:spPr bwMode="auto">
          <a:xfrm>
            <a:off x="1524000" y="6400800"/>
            <a:ext cx="45720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en.wikipedia.org/wiki/Image:Phylogenetic_tree.svg</a:t>
            </a:r>
          </a:p>
        </p:txBody>
      </p:sp>
      <p:sp>
        <p:nvSpPr>
          <p:cNvPr id="4101" name="TextBox 5"/>
          <p:cNvSpPr txBox="1">
            <a:spLocks noChangeArrowheads="1"/>
          </p:cNvSpPr>
          <p:nvPr/>
        </p:nvSpPr>
        <p:spPr bwMode="auto">
          <a:xfrm>
            <a:off x="4149634" y="1581595"/>
            <a:ext cx="4273624"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dirty="0">
                <a:solidFill>
                  <a:srgbClr val="000000"/>
                </a:solidFill>
              </a:rPr>
              <a:t> All living things share a </a:t>
            </a:r>
            <a:r>
              <a:rPr lang="en-US" dirty="0" smtClean="0">
                <a:solidFill>
                  <a:srgbClr val="000000"/>
                </a:solidFill>
              </a:rPr>
              <a:t>common ancestor</a:t>
            </a:r>
            <a:r>
              <a:rPr lang="en-US" dirty="0">
                <a:solidFill>
                  <a:srgbClr val="000000"/>
                </a:solidFill>
              </a:rPr>
              <a:t>. </a:t>
            </a:r>
          </a:p>
          <a:p>
            <a:pPr>
              <a:buFont typeface="Arial" charset="0"/>
              <a:buChar char="•"/>
            </a:pPr>
            <a:endParaRPr lang="en-US" dirty="0">
              <a:solidFill>
                <a:srgbClr val="000000"/>
              </a:solidFill>
            </a:endParaRPr>
          </a:p>
          <a:p>
            <a:pPr>
              <a:buFont typeface="Arial" charset="0"/>
              <a:buChar char="•"/>
            </a:pPr>
            <a:r>
              <a:rPr lang="en-US" dirty="0">
                <a:solidFill>
                  <a:srgbClr val="000000"/>
                </a:solidFill>
              </a:rPr>
              <a:t> We can draw a </a:t>
            </a:r>
            <a:r>
              <a:rPr lang="en-US" dirty="0"/>
              <a:t>Tree of Life </a:t>
            </a:r>
            <a:r>
              <a:rPr lang="en-US" dirty="0">
                <a:solidFill>
                  <a:srgbClr val="000000"/>
                </a:solidFill>
              </a:rPr>
              <a:t>to </a:t>
            </a:r>
            <a:r>
              <a:rPr lang="en-US" dirty="0" smtClean="0">
                <a:solidFill>
                  <a:srgbClr val="000000"/>
                </a:solidFill>
              </a:rPr>
              <a:t>show </a:t>
            </a:r>
            <a:r>
              <a:rPr lang="en-US" dirty="0">
                <a:solidFill>
                  <a:srgbClr val="000000"/>
                </a:solidFill>
              </a:rPr>
              <a:t>how every species is related.</a:t>
            </a:r>
          </a:p>
          <a:p>
            <a:pPr>
              <a:buFont typeface="Arial" charset="0"/>
              <a:buChar char="•"/>
            </a:pPr>
            <a:endParaRPr lang="en-US" dirty="0">
              <a:solidFill>
                <a:srgbClr val="FF0000"/>
              </a:solidFill>
            </a:endParaRPr>
          </a:p>
          <a:p>
            <a:pPr>
              <a:buFont typeface="Arial" charset="0"/>
              <a:buChar char="•"/>
            </a:pPr>
            <a:r>
              <a:rPr lang="en-US" dirty="0">
                <a:solidFill>
                  <a:srgbClr val="000000"/>
                </a:solidFill>
              </a:rPr>
              <a:t> </a:t>
            </a:r>
            <a:r>
              <a:rPr lang="en-US" dirty="0">
                <a:solidFill>
                  <a:srgbClr val="FF0000"/>
                </a:solidFill>
              </a:rPr>
              <a:t>Evolution</a:t>
            </a:r>
            <a:r>
              <a:rPr lang="en-US" dirty="0">
                <a:solidFill>
                  <a:srgbClr val="000000"/>
                </a:solidFill>
              </a:rPr>
              <a:t> </a:t>
            </a:r>
            <a:r>
              <a:rPr lang="en-US" dirty="0"/>
              <a:t>is the process by which </a:t>
            </a:r>
            <a:r>
              <a:rPr lang="en-US" dirty="0" smtClean="0"/>
              <a:t>one </a:t>
            </a:r>
            <a:r>
              <a:rPr lang="en-US" dirty="0"/>
              <a:t>species gives rise to </a:t>
            </a:r>
            <a:r>
              <a:rPr lang="en-US" dirty="0" smtClean="0"/>
              <a:t>another and </a:t>
            </a:r>
            <a:r>
              <a:rPr lang="en-US" dirty="0"/>
              <a:t>the Tree of Life grows</a:t>
            </a:r>
          </a:p>
        </p:txBody>
      </p:sp>
    </p:spTree>
    <p:extLst>
      <p:ext uri="{BB962C8B-B14F-4D97-AF65-F5344CB8AC3E}">
        <p14:creationId xmlns:p14="http://schemas.microsoft.com/office/powerpoint/2010/main" val="1319804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mtClean="0"/>
              <a:t>Evolution as Theory </a:t>
            </a:r>
            <a:r>
              <a:rPr lang="en-US" smtClean="0">
                <a:solidFill>
                  <a:srgbClr val="FF0000"/>
                </a:solidFill>
              </a:rPr>
              <a:t>and</a:t>
            </a:r>
            <a:r>
              <a:rPr lang="en-US" smtClean="0"/>
              <a:t> Fact</a:t>
            </a:r>
          </a:p>
        </p:txBody>
      </p:sp>
      <p:pic>
        <p:nvPicPr>
          <p:cNvPr id="5123" name="Content Placeholder 3" descr="Rodin Thinker-red.JPG"/>
          <p:cNvPicPr>
            <a:picLocks noGrp="1" noChangeAspect="1"/>
          </p:cNvPicPr>
          <p:nvPr>
            <p:ph idx="1"/>
          </p:nvPr>
        </p:nvPicPr>
        <p:blipFill>
          <a:blip r:embed="rId3">
            <a:extLst>
              <a:ext uri="{28A0092B-C50C-407E-A947-70E740481C1C}">
                <a14:useLocalDpi xmlns:a14="http://schemas.microsoft.com/office/drawing/2010/main" val="0"/>
              </a:ext>
            </a:extLst>
          </a:blip>
          <a:srcRect l="1312" r="1311"/>
          <a:stretch>
            <a:fillRect/>
          </a:stretch>
        </p:blipFill>
        <p:spPr>
          <a:xfrm>
            <a:off x="228600" y="1905000"/>
            <a:ext cx="3048000" cy="4429125"/>
          </a:xfrm>
        </p:spPr>
      </p:pic>
      <p:sp>
        <p:nvSpPr>
          <p:cNvPr id="5124" name="Rectangle 5"/>
          <p:cNvSpPr>
            <a:spLocks noChangeArrowheads="1"/>
          </p:cNvSpPr>
          <p:nvPr/>
        </p:nvSpPr>
        <p:spPr bwMode="auto">
          <a:xfrm flipV="1">
            <a:off x="228600" y="6248400"/>
            <a:ext cx="3048000" cy="457200"/>
          </a:xfrm>
          <a:prstGeom prst="rect">
            <a:avLst/>
          </a:prstGeom>
          <a:solidFill>
            <a:schemeClr val="accent1"/>
          </a:solidFill>
          <a:ln w="9525">
            <a:solidFill>
              <a:schemeClr val="tx1"/>
            </a:solidFill>
            <a:round/>
            <a:headEnd/>
            <a:tailEnd/>
          </a:ln>
        </p:spPr>
        <p:txBody>
          <a:bodyPr/>
          <a:lstStyle/>
          <a:p>
            <a:endParaRPr lang="es-CO"/>
          </a:p>
        </p:txBody>
      </p:sp>
      <p:sp>
        <p:nvSpPr>
          <p:cNvPr id="5125" name="TextBox 4"/>
          <p:cNvSpPr txBox="1">
            <a:spLocks noChangeArrowheads="1"/>
          </p:cNvSpPr>
          <p:nvPr/>
        </p:nvSpPr>
        <p:spPr bwMode="auto">
          <a:xfrm>
            <a:off x="228600" y="6243638"/>
            <a:ext cx="31400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en-US"/>
              <a:t>Rodin’s “The Thinker”</a:t>
            </a:r>
          </a:p>
        </p:txBody>
      </p:sp>
      <p:sp>
        <p:nvSpPr>
          <p:cNvPr id="5126" name="TextBox 7"/>
          <p:cNvSpPr txBox="1">
            <a:spLocks noChangeArrowheads="1"/>
          </p:cNvSpPr>
          <p:nvPr/>
        </p:nvSpPr>
        <p:spPr bwMode="auto">
          <a:xfrm>
            <a:off x="3352801" y="1838811"/>
            <a:ext cx="5179640"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dirty="0"/>
              <a:t> Confusion sometimes arises as to </a:t>
            </a:r>
          </a:p>
          <a:p>
            <a:r>
              <a:rPr lang="en-US" dirty="0"/>
              <a:t>  whether Evolution is a </a:t>
            </a:r>
            <a:r>
              <a:rPr lang="en-US" dirty="0">
                <a:solidFill>
                  <a:srgbClr val="FF0000"/>
                </a:solidFill>
              </a:rPr>
              <a:t>theory</a:t>
            </a:r>
            <a:r>
              <a:rPr lang="en-US" dirty="0"/>
              <a:t> or a </a:t>
            </a:r>
            <a:r>
              <a:rPr lang="en-US" dirty="0" smtClean="0">
                <a:solidFill>
                  <a:srgbClr val="FF0000"/>
                </a:solidFill>
              </a:rPr>
              <a:t>fact</a:t>
            </a:r>
            <a:r>
              <a:rPr lang="en-US" dirty="0" smtClean="0"/>
              <a:t>.  Actually </a:t>
            </a:r>
            <a:r>
              <a:rPr lang="en-US" dirty="0"/>
              <a:t>it is both!</a:t>
            </a:r>
          </a:p>
          <a:p>
            <a:endParaRPr lang="en-US" dirty="0"/>
          </a:p>
          <a:p>
            <a:pPr>
              <a:buFont typeface="Arial" charset="0"/>
              <a:buChar char="•"/>
            </a:pPr>
            <a:r>
              <a:rPr lang="en-US" dirty="0"/>
              <a:t> The theory of Evolution deals with </a:t>
            </a:r>
            <a:r>
              <a:rPr lang="en-US" dirty="0" smtClean="0">
                <a:solidFill>
                  <a:srgbClr val="FF0000"/>
                </a:solidFill>
              </a:rPr>
              <a:t>how </a:t>
            </a:r>
            <a:r>
              <a:rPr lang="en-US" dirty="0" smtClean="0"/>
              <a:t>Evolution </a:t>
            </a:r>
            <a:r>
              <a:rPr lang="en-US" dirty="0"/>
              <a:t>happens. Our </a:t>
            </a:r>
            <a:r>
              <a:rPr lang="en-US" dirty="0" smtClean="0"/>
              <a:t>understanding of </a:t>
            </a:r>
            <a:r>
              <a:rPr lang="en-US" dirty="0"/>
              <a:t>this process is always changing.</a:t>
            </a:r>
          </a:p>
          <a:p>
            <a:endParaRPr lang="en-US" dirty="0"/>
          </a:p>
          <a:p>
            <a:pPr>
              <a:buFont typeface="Arial" charset="0"/>
              <a:buChar char="•"/>
            </a:pPr>
            <a:r>
              <a:rPr lang="en-US" dirty="0"/>
              <a:t> Evolution is also a fact as there is </a:t>
            </a:r>
            <a:r>
              <a:rPr lang="en-US" dirty="0" smtClean="0"/>
              <a:t>a </a:t>
            </a:r>
            <a:r>
              <a:rPr lang="en-US" dirty="0" smtClean="0">
                <a:solidFill>
                  <a:srgbClr val="FF0000"/>
                </a:solidFill>
              </a:rPr>
              <a:t>huge </a:t>
            </a:r>
            <a:r>
              <a:rPr lang="en-US" dirty="0">
                <a:solidFill>
                  <a:srgbClr val="FF0000"/>
                </a:solidFill>
              </a:rPr>
              <a:t>amount of </a:t>
            </a:r>
            <a:r>
              <a:rPr lang="en-US" dirty="0" smtClean="0">
                <a:solidFill>
                  <a:srgbClr val="FF0000"/>
                </a:solidFill>
              </a:rPr>
              <a:t>indisputable evidence </a:t>
            </a:r>
            <a:r>
              <a:rPr lang="en-US" dirty="0" smtClean="0"/>
              <a:t>for </a:t>
            </a:r>
            <a:r>
              <a:rPr lang="en-US" dirty="0"/>
              <a:t>its occurrence. </a:t>
            </a:r>
          </a:p>
          <a:p>
            <a:r>
              <a:rPr lang="en-US" dirty="0"/>
              <a:t>  </a:t>
            </a:r>
          </a:p>
        </p:txBody>
      </p:sp>
    </p:spTree>
    <p:extLst>
      <p:ext uri="{BB962C8B-B14F-4D97-AF65-F5344CB8AC3E}">
        <p14:creationId xmlns:p14="http://schemas.microsoft.com/office/powerpoint/2010/main" val="38310891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0" y="838200"/>
            <a:ext cx="9144000" cy="1143000"/>
          </a:xfrm>
        </p:spPr>
        <p:txBody>
          <a:bodyPr/>
          <a:lstStyle/>
          <a:p>
            <a:r>
              <a:rPr lang="en-US" smtClean="0"/>
              <a:t>Discovery (1) Fixed species</a:t>
            </a:r>
          </a:p>
        </p:txBody>
      </p:sp>
      <p:pic>
        <p:nvPicPr>
          <p:cNvPr id="7171" name="Picture 7" descr="michelangelo Adam color.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828800"/>
            <a:ext cx="9144000" cy="418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Box 4"/>
          <p:cNvSpPr txBox="1">
            <a:spLocks noChangeArrowheads="1"/>
          </p:cNvSpPr>
          <p:nvPr/>
        </p:nvSpPr>
        <p:spPr bwMode="auto">
          <a:xfrm>
            <a:off x="0" y="1862138"/>
            <a:ext cx="50371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en-US"/>
              <a:t>Michelangelo’s fresco on the ceiling </a:t>
            </a:r>
          </a:p>
          <a:p>
            <a:r>
              <a:rPr lang="en-US"/>
              <a:t>of the Sistine Chapel</a:t>
            </a:r>
          </a:p>
        </p:txBody>
      </p:sp>
      <p:sp>
        <p:nvSpPr>
          <p:cNvPr id="7173" name="Rectangle 5"/>
          <p:cNvSpPr>
            <a:spLocks noChangeArrowheads="1"/>
          </p:cNvSpPr>
          <p:nvPr/>
        </p:nvSpPr>
        <p:spPr bwMode="auto">
          <a:xfrm>
            <a:off x="6324600" y="5748338"/>
            <a:ext cx="457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en.wikipedia.org/wiki/The_Creation_of_Adam</a:t>
            </a:r>
          </a:p>
        </p:txBody>
      </p:sp>
      <p:sp>
        <p:nvSpPr>
          <p:cNvPr id="7174" name="TextBox 8"/>
          <p:cNvSpPr txBox="1">
            <a:spLocks noChangeArrowheads="1"/>
          </p:cNvSpPr>
          <p:nvPr/>
        </p:nvSpPr>
        <p:spPr bwMode="auto">
          <a:xfrm>
            <a:off x="-14288" y="5943600"/>
            <a:ext cx="86248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en-US" dirty="0" smtClean="0"/>
              <a:t>From </a:t>
            </a:r>
            <a:r>
              <a:rPr lang="en-US" dirty="0"/>
              <a:t>Classical times until long after the </a:t>
            </a:r>
            <a:r>
              <a:rPr lang="en-US" dirty="0" smtClean="0"/>
              <a:t>Renaissance, species </a:t>
            </a:r>
            <a:r>
              <a:rPr lang="en-US" dirty="0"/>
              <a:t>were considered to be </a:t>
            </a:r>
            <a:r>
              <a:rPr lang="en-US" dirty="0">
                <a:solidFill>
                  <a:srgbClr val="FF0000"/>
                </a:solidFill>
              </a:rPr>
              <a:t>special creations</a:t>
            </a:r>
            <a:r>
              <a:rPr lang="en-US" dirty="0"/>
              <a:t>, fixed for all time.</a:t>
            </a:r>
          </a:p>
        </p:txBody>
      </p:sp>
    </p:spTree>
    <p:extLst>
      <p:ext uri="{BB962C8B-B14F-4D97-AF65-F5344CB8AC3E}">
        <p14:creationId xmlns:p14="http://schemas.microsoft.com/office/powerpoint/2010/main" val="8533975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81000" y="838200"/>
            <a:ext cx="8534400" cy="1143000"/>
          </a:xfrm>
        </p:spPr>
        <p:txBody>
          <a:bodyPr/>
          <a:lstStyle/>
          <a:p>
            <a:r>
              <a:rPr lang="en-US" smtClean="0"/>
              <a:t>Discovery (2): Transmutation</a:t>
            </a:r>
          </a:p>
        </p:txBody>
      </p:sp>
      <p:sp>
        <p:nvSpPr>
          <p:cNvPr id="8195" name="Rectangle 3"/>
          <p:cNvSpPr>
            <a:spLocks noChangeArrowheads="1"/>
          </p:cNvSpPr>
          <p:nvPr/>
        </p:nvSpPr>
        <p:spPr bwMode="auto">
          <a:xfrm>
            <a:off x="1981200" y="6477000"/>
            <a:ext cx="45720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en.wikipedia.org/wiki/Image:Giraffe_standing.jpg</a:t>
            </a:r>
          </a:p>
        </p:txBody>
      </p:sp>
      <p:pic>
        <p:nvPicPr>
          <p:cNvPr id="8196" name="Picture 4" descr="P1020122.JPG"/>
          <p:cNvPicPr>
            <a:picLocks noChangeAspect="1"/>
          </p:cNvPicPr>
          <p:nvPr/>
        </p:nvPicPr>
        <p:blipFill>
          <a:blip r:embed="rId3">
            <a:extLst>
              <a:ext uri="{28A0092B-C50C-407E-A947-70E740481C1C}">
                <a14:useLocalDpi xmlns:a14="http://schemas.microsoft.com/office/drawing/2010/main" val="0"/>
              </a:ext>
            </a:extLst>
          </a:blip>
          <a:srcRect l="31667" r="13530" b="15556"/>
          <a:stretch>
            <a:fillRect/>
          </a:stretch>
        </p:blipFill>
        <p:spPr bwMode="auto">
          <a:xfrm>
            <a:off x="228600" y="1905000"/>
            <a:ext cx="37338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Rectangle 5"/>
          <p:cNvSpPr>
            <a:spLocks noChangeArrowheads="1"/>
          </p:cNvSpPr>
          <p:nvPr/>
        </p:nvSpPr>
        <p:spPr bwMode="auto">
          <a:xfrm>
            <a:off x="1447800" y="6324600"/>
            <a:ext cx="45720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commons.wikimedia.org/wiki/Image:Jean-baptiste_lamarck2.jpg</a:t>
            </a:r>
          </a:p>
        </p:txBody>
      </p:sp>
      <p:pic>
        <p:nvPicPr>
          <p:cNvPr id="8198" name="Picture 6" descr="Jean-baptiste_lamarck2.jpg"/>
          <p:cNvPicPr>
            <a:picLocks noChangeAspect="1"/>
          </p:cNvPicPr>
          <p:nvPr/>
        </p:nvPicPr>
        <p:blipFill>
          <a:blip r:embed="rId4">
            <a:extLst>
              <a:ext uri="{28A0092B-C50C-407E-A947-70E740481C1C}">
                <a14:useLocalDpi xmlns:a14="http://schemas.microsoft.com/office/drawing/2010/main" val="0"/>
              </a:ext>
            </a:extLst>
          </a:blip>
          <a:srcRect l="12857" r="14285"/>
          <a:stretch>
            <a:fillRect/>
          </a:stretch>
        </p:blipFill>
        <p:spPr bwMode="auto">
          <a:xfrm>
            <a:off x="2667000" y="4495800"/>
            <a:ext cx="1295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199" name="Straight Connector 8"/>
          <p:cNvCxnSpPr>
            <a:cxnSpLocks noChangeShapeType="1"/>
          </p:cNvCxnSpPr>
          <p:nvPr/>
        </p:nvCxnSpPr>
        <p:spPr bwMode="auto">
          <a:xfrm>
            <a:off x="2667000" y="4495800"/>
            <a:ext cx="1295400" cy="1588"/>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cxnSp>
      <p:cxnSp>
        <p:nvCxnSpPr>
          <p:cNvPr id="8200" name="Straight Connector 10"/>
          <p:cNvCxnSpPr>
            <a:cxnSpLocks noChangeShapeType="1"/>
          </p:cNvCxnSpPr>
          <p:nvPr/>
        </p:nvCxnSpPr>
        <p:spPr bwMode="auto">
          <a:xfrm rot="5400000" flipH="1" flipV="1">
            <a:off x="1790701" y="5372100"/>
            <a:ext cx="1752600" cy="3175"/>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cxnSp>
      <p:sp>
        <p:nvSpPr>
          <p:cNvPr id="8201" name="Rectangle 13"/>
          <p:cNvSpPr>
            <a:spLocks noChangeArrowheads="1"/>
          </p:cNvSpPr>
          <p:nvPr/>
        </p:nvSpPr>
        <p:spPr bwMode="auto">
          <a:xfrm>
            <a:off x="228600" y="5791200"/>
            <a:ext cx="3733800" cy="457200"/>
          </a:xfrm>
          <a:prstGeom prst="rect">
            <a:avLst/>
          </a:prstGeom>
          <a:solidFill>
            <a:schemeClr val="accent1"/>
          </a:solidFill>
          <a:ln w="9525">
            <a:solidFill>
              <a:schemeClr val="tx1"/>
            </a:solidFill>
            <a:round/>
            <a:headEnd/>
            <a:tailEnd/>
          </a:ln>
        </p:spPr>
        <p:txBody>
          <a:bodyPr/>
          <a:lstStyle/>
          <a:p>
            <a:endParaRPr lang="es-CO"/>
          </a:p>
        </p:txBody>
      </p:sp>
      <p:sp>
        <p:nvSpPr>
          <p:cNvPr id="8202" name="TextBox 12"/>
          <p:cNvSpPr txBox="1">
            <a:spLocks noChangeArrowheads="1"/>
          </p:cNvSpPr>
          <p:nvPr/>
        </p:nvSpPr>
        <p:spPr bwMode="auto">
          <a:xfrm>
            <a:off x="228600" y="5786438"/>
            <a:ext cx="3743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en-US"/>
              <a:t>Jean Baptiste de Lamarck</a:t>
            </a:r>
          </a:p>
        </p:txBody>
      </p:sp>
      <p:cxnSp>
        <p:nvCxnSpPr>
          <p:cNvPr id="8203" name="Straight Connector 14"/>
          <p:cNvCxnSpPr>
            <a:cxnSpLocks noChangeShapeType="1"/>
          </p:cNvCxnSpPr>
          <p:nvPr/>
        </p:nvCxnSpPr>
        <p:spPr bwMode="auto">
          <a:xfrm>
            <a:off x="2667000" y="5791200"/>
            <a:ext cx="1295400" cy="1588"/>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cxnSp>
      <p:cxnSp>
        <p:nvCxnSpPr>
          <p:cNvPr id="8204" name="Straight Connector 15"/>
          <p:cNvCxnSpPr>
            <a:cxnSpLocks noChangeShapeType="1"/>
          </p:cNvCxnSpPr>
          <p:nvPr/>
        </p:nvCxnSpPr>
        <p:spPr bwMode="auto">
          <a:xfrm rot="5400000" flipH="1" flipV="1">
            <a:off x="3315494" y="5142706"/>
            <a:ext cx="1295400" cy="1588"/>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cxnSp>
      <p:sp>
        <p:nvSpPr>
          <p:cNvPr id="8205" name="TextBox 17"/>
          <p:cNvSpPr txBox="1">
            <a:spLocks noChangeArrowheads="1"/>
          </p:cNvSpPr>
          <p:nvPr/>
        </p:nvSpPr>
        <p:spPr bwMode="auto">
          <a:xfrm>
            <a:off x="3962401" y="1828800"/>
            <a:ext cx="4570040" cy="637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dirty="0"/>
              <a:t> Around 1800, scientists began to </a:t>
            </a:r>
            <a:r>
              <a:rPr lang="en-US" dirty="0" smtClean="0"/>
              <a:t>wonder </a:t>
            </a:r>
            <a:r>
              <a:rPr lang="en-US" dirty="0"/>
              <a:t>whether species could </a:t>
            </a:r>
            <a:r>
              <a:rPr lang="en-US" dirty="0" smtClean="0"/>
              <a:t>change </a:t>
            </a:r>
            <a:r>
              <a:rPr lang="en-US" dirty="0"/>
              <a:t>or </a:t>
            </a:r>
            <a:r>
              <a:rPr lang="en-US" dirty="0">
                <a:solidFill>
                  <a:srgbClr val="FF0000"/>
                </a:solidFill>
              </a:rPr>
              <a:t>transmute</a:t>
            </a:r>
            <a:r>
              <a:rPr lang="en-US" dirty="0"/>
              <a:t>.</a:t>
            </a:r>
          </a:p>
          <a:p>
            <a:endParaRPr lang="en-US" dirty="0"/>
          </a:p>
          <a:p>
            <a:pPr>
              <a:buFont typeface="Arial" charset="0"/>
              <a:buChar char="•"/>
            </a:pPr>
            <a:r>
              <a:rPr lang="en-US" dirty="0"/>
              <a:t> Lamarck thought that if an </a:t>
            </a:r>
            <a:r>
              <a:rPr lang="en-US" dirty="0" smtClean="0"/>
              <a:t>animal acquired </a:t>
            </a:r>
            <a:r>
              <a:rPr lang="en-US" dirty="0"/>
              <a:t>a characteristic during </a:t>
            </a:r>
            <a:r>
              <a:rPr lang="en-US" dirty="0" smtClean="0"/>
              <a:t>its lifetime</a:t>
            </a:r>
            <a:r>
              <a:rPr lang="en-US" dirty="0"/>
              <a:t>, it could pass it onto its </a:t>
            </a:r>
            <a:r>
              <a:rPr lang="en-US" dirty="0" smtClean="0"/>
              <a:t>offspring</a:t>
            </a:r>
            <a:r>
              <a:rPr lang="en-US" dirty="0"/>
              <a:t>. </a:t>
            </a:r>
          </a:p>
          <a:p>
            <a:r>
              <a:rPr lang="en-US" dirty="0"/>
              <a:t>  </a:t>
            </a:r>
          </a:p>
          <a:p>
            <a:pPr>
              <a:buFont typeface="Arial" charset="0"/>
              <a:buChar char="•"/>
            </a:pPr>
            <a:r>
              <a:rPr lang="en-US" dirty="0"/>
              <a:t> Hence giraffes got their long necks </a:t>
            </a:r>
            <a:r>
              <a:rPr lang="en-US" dirty="0" smtClean="0"/>
              <a:t>through </a:t>
            </a:r>
            <a:r>
              <a:rPr lang="en-US" dirty="0"/>
              <a:t>generations of straining to </a:t>
            </a:r>
            <a:r>
              <a:rPr lang="en-US" dirty="0" smtClean="0"/>
              <a:t>reach high branches</a:t>
            </a:r>
            <a:r>
              <a:rPr lang="en-US" dirty="0"/>
              <a:t>.</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6560088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7"/>
          <p:cNvSpPr>
            <a:spLocks noGrp="1"/>
          </p:cNvSpPr>
          <p:nvPr>
            <p:ph type="title"/>
          </p:nvPr>
        </p:nvSpPr>
        <p:spPr>
          <a:xfrm>
            <a:off x="0" y="762000"/>
            <a:ext cx="9144000" cy="1143000"/>
          </a:xfrm>
        </p:spPr>
        <p:txBody>
          <a:bodyPr/>
          <a:lstStyle/>
          <a:p>
            <a:pPr eaLnBrk="1" hangingPunct="1"/>
            <a:r>
              <a:rPr lang="en-US" smtClean="0"/>
              <a:t>Discovery (3): Fossils and Strata</a:t>
            </a:r>
          </a:p>
        </p:txBody>
      </p:sp>
      <p:pic>
        <p:nvPicPr>
          <p:cNvPr id="9219" name="Picture 4" descr="soil_strata.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7400" y="1905000"/>
            <a:ext cx="2667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5" descr="442px-William_Smith.g.jpg"/>
          <p:cNvPicPr>
            <a:picLocks noChangeAspect="1"/>
          </p:cNvPicPr>
          <p:nvPr/>
        </p:nvPicPr>
        <p:blipFill>
          <a:blip r:embed="rId4">
            <a:extLst>
              <a:ext uri="{28A0092B-C50C-407E-A947-70E740481C1C}">
                <a14:useLocalDpi xmlns:a14="http://schemas.microsoft.com/office/drawing/2010/main" val="0"/>
              </a:ext>
            </a:extLst>
          </a:blip>
          <a:srcRect l="13333" t="1320" r="6667"/>
          <a:stretch>
            <a:fillRect/>
          </a:stretch>
        </p:blipFill>
        <p:spPr bwMode="auto">
          <a:xfrm>
            <a:off x="152400" y="1905000"/>
            <a:ext cx="1828800" cy="305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 name="Rectangle 3"/>
          <p:cNvSpPr>
            <a:spLocks noChangeArrowheads="1"/>
          </p:cNvSpPr>
          <p:nvPr/>
        </p:nvSpPr>
        <p:spPr bwMode="auto">
          <a:xfrm>
            <a:off x="152400" y="1905000"/>
            <a:ext cx="457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000">
                <a:solidFill>
                  <a:schemeClr val="bg1"/>
                </a:solidFill>
              </a:rPr>
              <a:t>http://en.wikipedia.org/wiki/</a:t>
            </a:r>
          </a:p>
          <a:p>
            <a:r>
              <a:rPr lang="en-US" sz="1000">
                <a:solidFill>
                  <a:schemeClr val="bg1"/>
                </a:solidFill>
              </a:rPr>
              <a:t>ImageWilliam_Smith.g.jpg</a:t>
            </a:r>
          </a:p>
        </p:txBody>
      </p:sp>
      <p:sp>
        <p:nvSpPr>
          <p:cNvPr id="9222" name="Rectangle 7"/>
          <p:cNvSpPr>
            <a:spLocks noChangeArrowheads="1"/>
          </p:cNvSpPr>
          <p:nvPr/>
        </p:nvSpPr>
        <p:spPr bwMode="auto">
          <a:xfrm>
            <a:off x="2209800" y="1905000"/>
            <a:ext cx="457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000"/>
              <a:t>http://en.wikipedia.org/wiki/Image:</a:t>
            </a:r>
          </a:p>
          <a:p>
            <a:r>
              <a:rPr lang="en-US" sz="1000"/>
              <a:t>Geological_map_of_Great_Britain.jpg</a:t>
            </a:r>
          </a:p>
        </p:txBody>
      </p:sp>
      <p:pic>
        <p:nvPicPr>
          <p:cNvPr id="9223" name="Picture 8" descr="800px-Smith_fossils2.jpg"/>
          <p:cNvPicPr>
            <a:picLocks noChangeAspect="1"/>
          </p:cNvPicPr>
          <p:nvPr/>
        </p:nvPicPr>
        <p:blipFill>
          <a:blip r:embed="rId5">
            <a:extLst>
              <a:ext uri="{28A0092B-C50C-407E-A947-70E740481C1C}">
                <a14:useLocalDpi xmlns:a14="http://schemas.microsoft.com/office/drawing/2010/main" val="0"/>
              </a:ext>
            </a:extLst>
          </a:blip>
          <a:srcRect l="3539" t="2499" r="2695" b="2499"/>
          <a:stretch>
            <a:fillRect/>
          </a:stretch>
        </p:blipFill>
        <p:spPr bwMode="auto">
          <a:xfrm>
            <a:off x="4800600" y="1905000"/>
            <a:ext cx="4191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4" name="Rectangle 10"/>
          <p:cNvSpPr>
            <a:spLocks noChangeArrowheads="1"/>
          </p:cNvSpPr>
          <p:nvPr/>
        </p:nvSpPr>
        <p:spPr bwMode="auto">
          <a:xfrm>
            <a:off x="5867400" y="1905000"/>
            <a:ext cx="45720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000"/>
              <a:t>http://en.wikipedia.org/wiki/Image:Smith_fossils2.jpg</a:t>
            </a:r>
          </a:p>
        </p:txBody>
      </p:sp>
      <p:sp>
        <p:nvSpPr>
          <p:cNvPr id="9225" name="Rectangle 13"/>
          <p:cNvSpPr>
            <a:spLocks noChangeArrowheads="1"/>
          </p:cNvSpPr>
          <p:nvPr/>
        </p:nvSpPr>
        <p:spPr bwMode="auto">
          <a:xfrm>
            <a:off x="152400" y="4724400"/>
            <a:ext cx="8839200" cy="533400"/>
          </a:xfrm>
          <a:prstGeom prst="rect">
            <a:avLst/>
          </a:prstGeom>
          <a:solidFill>
            <a:schemeClr val="accent1"/>
          </a:solidFill>
          <a:ln w="9525">
            <a:solidFill>
              <a:schemeClr val="tx1"/>
            </a:solidFill>
            <a:round/>
            <a:headEnd/>
            <a:tailEnd/>
          </a:ln>
        </p:spPr>
        <p:txBody>
          <a:bodyPr/>
          <a:lstStyle/>
          <a:p>
            <a:r>
              <a:rPr lang="en-US"/>
              <a:t>William Smith, his geology map &amp; some of his fossil specimens</a:t>
            </a:r>
          </a:p>
        </p:txBody>
      </p:sp>
      <p:sp>
        <p:nvSpPr>
          <p:cNvPr id="9226" name="TextBox 14"/>
          <p:cNvSpPr txBox="1">
            <a:spLocks noChangeArrowheads="1"/>
          </p:cNvSpPr>
          <p:nvPr/>
        </p:nvSpPr>
        <p:spPr bwMode="auto">
          <a:xfrm>
            <a:off x="107950" y="5334000"/>
            <a:ext cx="8802688"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en-US"/>
              <a:t>At about the same time, geologists like William Smith were</a:t>
            </a:r>
          </a:p>
          <a:p>
            <a:r>
              <a:rPr lang="en-US"/>
              <a:t>mapping the rocks and fossils of Britain. He and others showed </a:t>
            </a:r>
          </a:p>
          <a:p>
            <a:r>
              <a:rPr lang="en-US"/>
              <a:t>that </a:t>
            </a:r>
            <a:r>
              <a:rPr lang="en-US">
                <a:solidFill>
                  <a:srgbClr val="FF0000"/>
                </a:solidFill>
              </a:rPr>
              <a:t>different species existed in the past </a:t>
            </a:r>
            <a:r>
              <a:rPr lang="en-US"/>
              <a:t>compared with today.</a:t>
            </a:r>
          </a:p>
          <a:p>
            <a:endParaRPr lang="en-US"/>
          </a:p>
        </p:txBody>
      </p:sp>
      <p:sp>
        <p:nvSpPr>
          <p:cNvPr id="9227" name="Rectangle 16"/>
          <p:cNvSpPr>
            <a:spLocks noChangeArrowheads="1"/>
          </p:cNvSpPr>
          <p:nvPr/>
        </p:nvSpPr>
        <p:spPr bwMode="auto">
          <a:xfrm>
            <a:off x="152400" y="1905000"/>
            <a:ext cx="1828800" cy="2819400"/>
          </a:xfrm>
          <a:prstGeom prst="rect">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Tree>
    <p:extLst>
      <p:ext uri="{BB962C8B-B14F-4D97-AF65-F5344CB8AC3E}">
        <p14:creationId xmlns:p14="http://schemas.microsoft.com/office/powerpoint/2010/main" val="5141144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152</TotalTime>
  <Words>2566</Words>
  <Application>Microsoft Office PowerPoint</Application>
  <PresentationFormat>Presentación en pantalla (4:3)</PresentationFormat>
  <Paragraphs>189</Paragraphs>
  <Slides>18</Slides>
  <Notes>12</Notes>
  <HiddenSlides>0</HiddenSlides>
  <MMClips>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Adyacencia</vt:lpstr>
      <vt:lpstr>Starter</vt:lpstr>
      <vt:lpstr>Presentación de PowerPoint</vt:lpstr>
      <vt:lpstr>Lesson 13: Theories of evolution </vt:lpstr>
      <vt:lpstr>Evolution</vt:lpstr>
      <vt:lpstr>The Tree of Life</vt:lpstr>
      <vt:lpstr>Evolution as Theory and Fact</vt:lpstr>
      <vt:lpstr>Discovery (1) Fixed species</vt:lpstr>
      <vt:lpstr>Discovery (2): Transmutation</vt:lpstr>
      <vt:lpstr>Discovery (3): Fossils and Strata</vt:lpstr>
      <vt:lpstr>Discovery (4): Darwin’s Voyage</vt:lpstr>
      <vt:lpstr>Discovery (5): Survival of the Fittest</vt:lpstr>
      <vt:lpstr>Discovery (6): Huxley v. Wilberforce</vt:lpstr>
      <vt:lpstr>Discovery (7): Genetics</vt:lpstr>
      <vt:lpstr>Discovery (8): Making Sense</vt:lpstr>
      <vt:lpstr>Discovery (9): Opposition</vt:lpstr>
      <vt:lpstr>Summary</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13: Theories of evolution</dc:title>
  <dc:creator>USUARIO</dc:creator>
  <cp:lastModifiedBy>USUARIO</cp:lastModifiedBy>
  <cp:revision>10</cp:revision>
  <dcterms:created xsi:type="dcterms:W3CDTF">2012-10-21T16:48:21Z</dcterms:created>
  <dcterms:modified xsi:type="dcterms:W3CDTF">2012-10-21T19:20:34Z</dcterms:modified>
</cp:coreProperties>
</file>